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>
  <p:sldMasterIdLst>
    <p:sldMasterId id="2147483693" r:id="rId1"/>
  </p:sldMasterIdLst>
  <p:notesMasterIdLst>
    <p:notesMasterId r:id="rId31"/>
  </p:notesMasterIdLst>
  <p:sldIdLst>
    <p:sldId id="622" r:id="rId2"/>
    <p:sldId id="591" r:id="rId3"/>
    <p:sldId id="594" r:id="rId4"/>
    <p:sldId id="605" r:id="rId5"/>
    <p:sldId id="604" r:id="rId6"/>
    <p:sldId id="598" r:id="rId7"/>
    <p:sldId id="602" r:id="rId8"/>
    <p:sldId id="601" r:id="rId9"/>
    <p:sldId id="603" r:id="rId10"/>
    <p:sldId id="600" r:id="rId11"/>
    <p:sldId id="606" r:id="rId12"/>
    <p:sldId id="621" r:id="rId13"/>
    <p:sldId id="599" r:id="rId14"/>
    <p:sldId id="592" r:id="rId15"/>
    <p:sldId id="607" r:id="rId16"/>
    <p:sldId id="608" r:id="rId17"/>
    <p:sldId id="609" r:id="rId18"/>
    <p:sldId id="596" r:id="rId19"/>
    <p:sldId id="597" r:id="rId20"/>
    <p:sldId id="610" r:id="rId21"/>
    <p:sldId id="595" r:id="rId22"/>
    <p:sldId id="613" r:id="rId23"/>
    <p:sldId id="614" r:id="rId24"/>
    <p:sldId id="615" r:id="rId25"/>
    <p:sldId id="616" r:id="rId26"/>
    <p:sldId id="612" r:id="rId27"/>
    <p:sldId id="617" r:id="rId28"/>
    <p:sldId id="619" r:id="rId29"/>
    <p:sldId id="620" r:id="rId30"/>
  </p:sldIdLst>
  <p:sldSz cx="9906000" cy="6858000" type="A4"/>
  <p:notesSz cx="7099300" cy="10234613"/>
  <p:embeddedFontLst>
    <p:embeddedFont>
      <p:font typeface="Wingdings 3" panose="05040102010807070707" pitchFamily="18" charset="2"/>
      <p:regular r:id="rId32"/>
    </p:embeddedFont>
    <p:embeddedFont>
      <p:font typeface="ＭＳ Ｐゴシック" panose="020B0600070205080204" pitchFamily="34" charset="-128"/>
      <p:regular r:id="rId33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3" orient="horz" pos="3906" userDrawn="1">
          <p15:clr>
            <a:srgbClr val="A4A3A4"/>
          </p15:clr>
        </p15:guide>
        <p15:guide id="4" orient="horz" pos="1888" userDrawn="1">
          <p15:clr>
            <a:srgbClr val="A4A3A4"/>
          </p15:clr>
        </p15:guide>
        <p15:guide id="5" pos="3908" userDrawn="1">
          <p15:clr>
            <a:srgbClr val="A4A3A4"/>
          </p15:clr>
        </p15:guide>
        <p15:guide id="6" orient="horz" pos="1388">
          <p15:clr>
            <a:srgbClr val="A4A3A4"/>
          </p15:clr>
        </p15:guide>
        <p15:guide id="7" pos="3120">
          <p15:clr>
            <a:srgbClr val="A4A3A4"/>
          </p15:clr>
        </p15:guide>
        <p15:guide id="8" pos="3175">
          <p15:clr>
            <a:srgbClr val="A4A3A4"/>
          </p15:clr>
        </p15:guide>
        <p15:guide id="9" pos="501">
          <p15:clr>
            <a:srgbClr val="A4A3A4"/>
          </p15:clr>
        </p15:guide>
        <p15:guide id="10" pos="59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4C6C"/>
    <a:srgbClr val="6C97AE"/>
    <a:srgbClr val="8B5261"/>
    <a:srgbClr val="B7AD47"/>
    <a:srgbClr val="EB8667"/>
    <a:srgbClr val="BDBEBE"/>
    <a:srgbClr val="97BE0D"/>
    <a:srgbClr val="0FBE0D"/>
    <a:srgbClr val="009AB1"/>
    <a:srgbClr val="004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89" autoAdjust="0"/>
    <p:restoredTop sz="95377" autoAdjust="0"/>
  </p:normalViewPr>
  <p:slideViewPr>
    <p:cSldViewPr snapToGrid="0">
      <p:cViewPr varScale="1">
        <p:scale>
          <a:sx n="126" d="100"/>
          <a:sy n="126" d="100"/>
        </p:scale>
        <p:origin x="1002" y="132"/>
      </p:cViewPr>
      <p:guideLst>
        <p:guide pos="3840"/>
        <p:guide orient="horz" pos="3906"/>
        <p:guide orient="horz" pos="1888"/>
        <p:guide pos="3908"/>
        <p:guide orient="horz" pos="1388"/>
        <p:guide pos="3120"/>
        <p:guide pos="3175"/>
        <p:guide pos="501"/>
        <p:guide pos="5991"/>
      </p:guideLst>
    </p:cSldViewPr>
  </p:slideViewPr>
  <p:outlineViewPr>
    <p:cViewPr>
      <p:scale>
        <a:sx n="75" d="100"/>
        <a:sy n="75" d="100"/>
      </p:scale>
      <p:origin x="0" y="-595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image" Target="../media/image4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image" Target="../media/image4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image" Target="../media/image11.emf"/><Relationship Id="rId4" Type="http://schemas.openxmlformats.org/officeDocument/2006/relationships/image" Target="../media/image14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image" Target="../media/image16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image" Target="../media/image18.emf"/><Relationship Id="rId4" Type="http://schemas.openxmlformats.org/officeDocument/2006/relationships/image" Target="../media/image21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image" Target="../media/image23.e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36.emf"/><Relationship Id="rId3" Type="http://schemas.openxmlformats.org/officeDocument/2006/relationships/image" Target="../media/image31.emf"/><Relationship Id="rId7" Type="http://schemas.openxmlformats.org/officeDocument/2006/relationships/image" Target="../media/image35.emf"/><Relationship Id="rId2" Type="http://schemas.openxmlformats.org/officeDocument/2006/relationships/image" Target="../media/image30.emf"/><Relationship Id="rId1" Type="http://schemas.openxmlformats.org/officeDocument/2006/relationships/image" Target="../media/image29.emf"/><Relationship Id="rId6" Type="http://schemas.openxmlformats.org/officeDocument/2006/relationships/image" Target="../media/image34.emf"/><Relationship Id="rId5" Type="http://schemas.openxmlformats.org/officeDocument/2006/relationships/image" Target="../media/image33.emf"/><Relationship Id="rId4" Type="http://schemas.openxmlformats.org/officeDocument/2006/relationships/image" Target="../media/image32.emf"/><Relationship Id="rId9" Type="http://schemas.openxmlformats.org/officeDocument/2006/relationships/image" Target="../media/image13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image" Target="../media/image37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BCB4AA5-8720-446D-8166-15C986B53A3E}" type="datetimeFigureOut">
              <a:rPr lang="en-GB" smtClean="0"/>
              <a:pPr/>
              <a:t>17/08/2016</a:t>
            </a:fld>
            <a:endParaRPr lang="en-GB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55688" y="1279525"/>
            <a:ext cx="4987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70C0406-3497-479F-B28E-9B42F29634E8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4488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85773" y="3068639"/>
            <a:ext cx="8702576" cy="2881312"/>
          </a:xfrm>
        </p:spPr>
        <p:txBody>
          <a:bodyPr anchor="t"/>
          <a:lstStyle>
            <a:lvl1pPr algn="l">
              <a:lnSpc>
                <a:spcPct val="100000"/>
              </a:lnSpc>
              <a:defRPr sz="2800" b="1"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86289" y="2457451"/>
            <a:ext cx="8705156" cy="611187"/>
          </a:xfrm>
        </p:spPr>
        <p:txBody>
          <a:bodyPr anchor="b"/>
          <a:lstStyle>
            <a:lvl1pPr marL="0" indent="0" algn="l">
              <a:lnSpc>
                <a:spcPct val="100000"/>
              </a:lnSpc>
              <a:buNone/>
              <a:defRPr sz="2400" b="0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70753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one cover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Inhaltsplatzhalter 6"/>
          <p:cNvSpPr>
            <a:spLocks noGrp="1"/>
          </p:cNvSpPr>
          <p:nvPr>
            <p:ph sz="quarter" idx="18"/>
          </p:nvPr>
        </p:nvSpPr>
        <p:spPr>
          <a:xfrm>
            <a:off x="3078974" y="2169872"/>
            <a:ext cx="6406279" cy="3772547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69871"/>
            <a:ext cx="1989000" cy="3769764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428791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pag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2241550"/>
            <a:ext cx="9906000" cy="1358900"/>
          </a:xfrm>
          <a:noFill/>
        </p:spPr>
        <p:txBody>
          <a:bodyPr lIns="972000" anchor="t"/>
          <a:lstStyle>
            <a:lvl1pPr>
              <a:lnSpc>
                <a:spcPct val="100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781645" y="1434668"/>
            <a:ext cx="292500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24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26" name="Grafik 2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6720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469919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698592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785515" y="1497649"/>
            <a:ext cx="8695857" cy="49720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786547" y="2168525"/>
            <a:ext cx="8698706" cy="4032250"/>
          </a:xfrm>
        </p:spPr>
        <p:txBody>
          <a:bodyPr/>
          <a:lstStyle>
            <a:lvl1pPr marL="360000" indent="-360000">
              <a:spcAft>
                <a:spcPts val="400"/>
              </a:spcAft>
              <a:buFont typeface="+mj-lt"/>
              <a:buAutoNum type="arabicPeriod"/>
              <a:tabLst>
                <a:tab pos="360363" algn="l"/>
              </a:tabLst>
              <a:defRPr/>
            </a:lvl1pPr>
            <a:lvl2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2pPr>
            <a:lvl3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3pPr>
            <a:lvl4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4pPr>
            <a:lvl5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3943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nume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786289" y="2168525"/>
            <a:ext cx="8697417" cy="4032250"/>
          </a:xfrm>
        </p:spPr>
        <p:txBody>
          <a:bodyPr/>
          <a:lstStyle>
            <a:lvl1pPr marL="360000" indent="-360000">
              <a:buFont typeface="+mj-lt"/>
              <a:buAutoNum type="arabicPeriod"/>
              <a:defRPr b="1"/>
            </a:lvl1pPr>
            <a:lvl2pPr marL="541338" indent="-180000">
              <a:buFont typeface="Wingdings 3" panose="05040102010807070707" pitchFamily="18" charset="2"/>
              <a:buChar char=""/>
              <a:defRPr/>
            </a:lvl2pPr>
            <a:lvl3pPr marL="720000" indent="-180000">
              <a:defRPr/>
            </a:lvl3pPr>
            <a:lvl4pPr marL="898525" indent="-180000">
              <a:defRPr/>
            </a:lvl4pPr>
            <a:lvl5pPr marL="1080000" indent="-180000"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4060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2168526"/>
            <a:ext cx="8697417" cy="4032250"/>
          </a:xfrm>
        </p:spPr>
        <p:txBody>
          <a:bodyPr rIns="0"/>
          <a:lstStyle>
            <a:lvl1pPr>
              <a:defRPr b="1" cap="all" baseline="0">
                <a:latin typeface="+mj-lt"/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1858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787063" y="1501648"/>
            <a:ext cx="8697417" cy="4688967"/>
          </a:xfrm>
        </p:spPr>
        <p:txBody>
          <a:bodyPr rIns="0"/>
          <a:lstStyle>
            <a:lvl5pPr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16817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8" y="2170418"/>
            <a:ext cx="8697417" cy="3779532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8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9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280652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Inhaltsplatzhalter 6"/>
          <p:cNvSpPr>
            <a:spLocks noGrp="1"/>
          </p:cNvSpPr>
          <p:nvPr>
            <p:ph sz="quarter" idx="20"/>
          </p:nvPr>
        </p:nvSpPr>
        <p:spPr>
          <a:xfrm>
            <a:off x="786289" y="2170574"/>
            <a:ext cx="4241250" cy="3779376"/>
          </a:xfrm>
        </p:spPr>
        <p:txBody>
          <a:bodyPr rIns="0"/>
          <a:lstStyle>
            <a:lvl5pPr>
              <a:defRPr/>
            </a:lvl5pPr>
            <a:lvl6pPr marL="536575" indent="0">
              <a:buNone/>
              <a:defRPr/>
            </a:lvl6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 smtClean="0"/>
          </a:p>
        </p:txBody>
      </p:sp>
      <p:sp>
        <p:nvSpPr>
          <p:cNvPr id="18" name="Inhaltsplatzhalter 6"/>
          <p:cNvSpPr>
            <a:spLocks noGrp="1"/>
          </p:cNvSpPr>
          <p:nvPr>
            <p:ph sz="quarter" idx="21"/>
          </p:nvPr>
        </p:nvSpPr>
        <p:spPr>
          <a:xfrm>
            <a:off x="5237812" y="2170574"/>
            <a:ext cx="4241250" cy="3779376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0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195109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5"/>
          </p:nvPr>
        </p:nvSpPr>
        <p:spPr>
          <a:xfrm>
            <a:off x="5216301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Textplatzhalter 2"/>
          <p:cNvSpPr>
            <a:spLocks noGrp="1"/>
          </p:cNvSpPr>
          <p:nvPr>
            <p:ph type="body" idx="18"/>
          </p:nvPr>
        </p:nvSpPr>
        <p:spPr>
          <a:xfrm>
            <a:off x="3766517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5" name="Textplatzhalter 2"/>
          <p:cNvSpPr>
            <a:spLocks noGrp="1"/>
          </p:cNvSpPr>
          <p:nvPr>
            <p:ph type="body" idx="19"/>
          </p:nvPr>
        </p:nvSpPr>
        <p:spPr>
          <a:xfrm>
            <a:off x="8196013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6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2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010068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four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7"/>
          </p:nvPr>
        </p:nvSpPr>
        <p:spPr>
          <a:xfrm>
            <a:off x="302346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3" name="Bildplatzhalter 7"/>
          <p:cNvSpPr>
            <a:spLocks noGrp="1"/>
          </p:cNvSpPr>
          <p:nvPr>
            <p:ph type="pic" sz="quarter" idx="18"/>
          </p:nvPr>
        </p:nvSpPr>
        <p:spPr>
          <a:xfrm>
            <a:off x="526063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Bildplatzhalter 7"/>
          <p:cNvSpPr>
            <a:spLocks noGrp="1"/>
          </p:cNvSpPr>
          <p:nvPr>
            <p:ph type="pic" sz="quarter" idx="19"/>
          </p:nvPr>
        </p:nvSpPr>
        <p:spPr>
          <a:xfrm>
            <a:off x="7497801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077945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87063" y="1497649"/>
            <a:ext cx="8695857" cy="497205"/>
          </a:xfrm>
          <a:prstGeom prst="rect">
            <a:avLst/>
          </a:prstGeom>
        </p:spPr>
        <p:txBody>
          <a:bodyPr vert="horz" lIns="0" tIns="0" rIns="14400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7063" y="2169106"/>
            <a:ext cx="8697417" cy="37808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4"/>
            <a:r>
              <a:rPr lang="de-DE" dirty="0" smtClean="0"/>
              <a:t>Sechste Ebene</a:t>
            </a:r>
          </a:p>
          <a:p>
            <a:pPr lvl="5"/>
            <a:r>
              <a:rPr lang="de-DE" dirty="0" smtClean="0"/>
              <a:t>Siebte Ebene</a:t>
            </a:r>
          </a:p>
          <a:p>
            <a:pPr lvl="6"/>
            <a:r>
              <a:rPr lang="de-DE" dirty="0" smtClean="0"/>
              <a:t>Achte Ebene</a:t>
            </a:r>
          </a:p>
          <a:p>
            <a:pPr lvl="7"/>
            <a:r>
              <a:rPr lang="de-DE" dirty="0" smtClean="0"/>
              <a:t>Neunte Ebene</a:t>
            </a:r>
          </a:p>
          <a:p>
            <a:pPr lvl="8"/>
            <a:r>
              <a:rPr lang="de-DE" sz="1200" dirty="0" smtClean="0"/>
              <a:t>Zehnte Ebene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pic>
        <p:nvPicPr>
          <p:cNvPr id="18" name="Grafik 17" descr="rz_dg-oldenbourg.eps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450895" y="-10048"/>
            <a:ext cx="1285875" cy="657225"/>
          </a:xfrm>
          <a:prstGeom prst="rect">
            <a:avLst/>
          </a:prstGeom>
        </p:spPr>
      </p:pic>
      <p:sp>
        <p:nvSpPr>
          <p:cNvPr id="10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 tIns="0" b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4773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28" r:id="rId2"/>
    <p:sldLayoutId id="2147483730" r:id="rId3"/>
    <p:sldLayoutId id="2147483695" r:id="rId4"/>
    <p:sldLayoutId id="2147483696" r:id="rId5"/>
    <p:sldLayoutId id="2147483701" r:id="rId6"/>
    <p:sldLayoutId id="2147483698" r:id="rId7"/>
    <p:sldLayoutId id="2147483677" r:id="rId8"/>
    <p:sldLayoutId id="2147483729" r:id="rId9"/>
    <p:sldLayoutId id="2147483703" r:id="rId10"/>
    <p:sldLayoutId id="2147483709" r:id="rId11"/>
    <p:sldLayoutId id="2147483699" r:id="rId12"/>
    <p:sldLayoutId id="2147483700" r:id="rId1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1800" b="1" kern="1200" cap="all" baseline="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400"/>
        </a:spcBef>
        <a:spcAft>
          <a:spcPts val="800"/>
        </a:spcAft>
        <a:buFont typeface="Arial" panose="020B0604020202020204" pitchFamily="34" charset="0"/>
        <a:buNone/>
        <a:defRPr sz="1400" b="1" i="0" kern="1200" cap="all" spc="50" baseline="0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179388" indent="-179388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i="0" kern="1200" baseline="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pos="7355" userDrawn="1">
          <p15:clr>
            <a:srgbClr val="F26B43"/>
          </p15:clr>
        </p15:guide>
        <p15:guide id="1" orient="horz" pos="981" userDrawn="1">
          <p15:clr>
            <a:srgbClr val="F26B43"/>
          </p15:clr>
        </p15:guide>
        <p15:guide id="2" orient="horz" pos="1253" userDrawn="1">
          <p15:clr>
            <a:srgbClr val="F26B43"/>
          </p15:clr>
        </p15:guide>
        <p15:guide id="3" orient="horz" pos="1366" userDrawn="1">
          <p15:clr>
            <a:srgbClr val="F26B43"/>
          </p15:clr>
        </p15:guide>
        <p15:guide id="5" orient="horz" pos="4156" userDrawn="1">
          <p15:clr>
            <a:srgbClr val="F26B43"/>
          </p15:clr>
        </p15:guide>
        <p15:guide id="6" orient="horz" pos="3906" userDrawn="1">
          <p15:clr>
            <a:srgbClr val="F26B43"/>
          </p15:clr>
        </p15:guide>
        <p15:guide id="7" orient="horz" pos="3748" userDrawn="1">
          <p15:clr>
            <a:srgbClr val="F26B43"/>
          </p15:clr>
        </p15:guide>
        <p15:guide id="8" pos="60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9.emf"/><Relationship Id="rId5" Type="http://schemas.openxmlformats.org/officeDocument/2006/relationships/oleObject" Target="../embeddings/oleObject15.bin"/><Relationship Id="rId10" Type="http://schemas.openxmlformats.org/officeDocument/2006/relationships/image" Target="../media/image21.emf"/><Relationship Id="rId4" Type="http://schemas.openxmlformats.org/officeDocument/2006/relationships/image" Target="../media/image18.emf"/><Relationship Id="rId9" Type="http://schemas.openxmlformats.org/officeDocument/2006/relationships/oleObject" Target="../embeddings/oleObject17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4.e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2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13" Type="http://schemas.openxmlformats.org/officeDocument/2006/relationships/oleObject" Target="../embeddings/oleObject26.bin"/><Relationship Id="rId18" Type="http://schemas.openxmlformats.org/officeDocument/2006/relationships/image" Target="../media/image36.emf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3.bin"/><Relationship Id="rId12" Type="http://schemas.openxmlformats.org/officeDocument/2006/relationships/image" Target="../media/image33.emf"/><Relationship Id="rId17" Type="http://schemas.openxmlformats.org/officeDocument/2006/relationships/oleObject" Target="../embeddings/oleObject28.bin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35.emf"/><Relationship Id="rId20" Type="http://schemas.openxmlformats.org/officeDocument/2006/relationships/image" Target="../media/image13.e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30.emf"/><Relationship Id="rId11" Type="http://schemas.openxmlformats.org/officeDocument/2006/relationships/oleObject" Target="../embeddings/oleObject25.bin"/><Relationship Id="rId5" Type="http://schemas.openxmlformats.org/officeDocument/2006/relationships/oleObject" Target="../embeddings/oleObject22.bin"/><Relationship Id="rId15" Type="http://schemas.openxmlformats.org/officeDocument/2006/relationships/oleObject" Target="../embeddings/oleObject27.bin"/><Relationship Id="rId10" Type="http://schemas.openxmlformats.org/officeDocument/2006/relationships/image" Target="../media/image32.emf"/><Relationship Id="rId19" Type="http://schemas.openxmlformats.org/officeDocument/2006/relationships/oleObject" Target="../embeddings/oleObject29.bin"/><Relationship Id="rId4" Type="http://schemas.openxmlformats.org/officeDocument/2006/relationships/image" Target="../media/image29.emf"/><Relationship Id="rId9" Type="http://schemas.openxmlformats.org/officeDocument/2006/relationships/oleObject" Target="../embeddings/oleObject24.bin"/><Relationship Id="rId14" Type="http://schemas.openxmlformats.org/officeDocument/2006/relationships/image" Target="../media/image34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emf"/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8.emf"/><Relationship Id="rId5" Type="http://schemas.openxmlformats.org/officeDocument/2006/relationships/oleObject" Target="../embeddings/oleObject31.bin"/><Relationship Id="rId4" Type="http://schemas.openxmlformats.org/officeDocument/2006/relationships/image" Target="../media/image37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8.png"/><Relationship Id="rId5" Type="http://schemas.openxmlformats.org/officeDocument/2006/relationships/image" Target="../media/image26.png"/><Relationship Id="rId4" Type="http://schemas.openxmlformats.org/officeDocument/2006/relationships/image" Target="../media/image40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2.emf"/><Relationship Id="rId5" Type="http://schemas.openxmlformats.org/officeDocument/2006/relationships/oleObject" Target="../embeddings/oleObject35.bin"/><Relationship Id="rId4" Type="http://schemas.openxmlformats.org/officeDocument/2006/relationships/image" Target="../media/image41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43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8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7.emf"/><Relationship Id="rId4" Type="http://schemas.openxmlformats.org/officeDocument/2006/relationships/image" Target="../media/image4.emf"/><Relationship Id="rId9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oleObject" Target="../embeddings/oleObject8.bin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emf"/><Relationship Id="rId11" Type="http://schemas.openxmlformats.org/officeDocument/2006/relationships/image" Target="../media/image14.emf"/><Relationship Id="rId5" Type="http://schemas.openxmlformats.org/officeDocument/2006/relationships/oleObject" Target="../embeddings/oleObject9.bin"/><Relationship Id="rId10" Type="http://schemas.openxmlformats.org/officeDocument/2006/relationships/oleObject" Target="../embeddings/oleObject11.bin"/><Relationship Id="rId4" Type="http://schemas.openxmlformats.org/officeDocument/2006/relationships/image" Target="../media/image11.emf"/><Relationship Id="rId9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7.e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>
                <a:ea typeface="ＭＳ Ｐゴシック" charset="-128"/>
              </a:rPr>
              <a:t>16. Kapitel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dirty="0">
                <a:ea typeface="ＭＳ Ｐゴシック" charset="-128"/>
              </a:rPr>
              <a:t>GLEICHGEWICHT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59648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MARKTGLEICHGEWICHT – ZWEI SONDERFÄLLE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b="0" dirty="0" smtClean="0"/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ANGEBOTENE MENGE IST KONSTANT, D. h. UNABHÄNGIG VOM MARKTPREIS. DIE NACHFRAGE BESTIMMT DANN NUR DEN GLEICHGEWICHTSPREIS.</a:t>
            </a:r>
          </a:p>
          <a:p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ANGEBOTENE MENGE REAGIERT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ÄUßERST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SENSIBEL AUF DEN MARKTPREIS, D. H. ZUM GÄNGIGEN PREIS WIRD JEDE BELIEBIGE MENGE ANGEBOTEN. DIE NACHFRAGE BESTIMMT DANN NUR DIE GLEICHGEWICHTSMENGE. 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831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115" y="583249"/>
            <a:ext cx="8695857" cy="331151"/>
          </a:xfrm>
        </p:spPr>
        <p:txBody>
          <a:bodyPr/>
          <a:lstStyle/>
          <a:p>
            <a:r>
              <a:rPr lang="de-DE" dirty="0" smtClean="0"/>
              <a:t>MARKTGLEICHGEWICHT BEI KONSTANTER ANGEBOTSMENGE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447800" y="1600200"/>
            <a:ext cx="0" cy="30480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447800" y="4648200"/>
            <a:ext cx="40386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3203575" y="2333625"/>
            <a:ext cx="0" cy="2322513"/>
          </a:xfrm>
          <a:prstGeom prst="line">
            <a:avLst/>
          </a:prstGeom>
          <a:noFill/>
          <a:ln w="25400">
            <a:solidFill>
              <a:srgbClr val="FF7D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9" name="Line 11"/>
          <p:cNvSpPr>
            <a:spLocks noChangeShapeType="1"/>
          </p:cNvSpPr>
          <p:nvPr/>
        </p:nvSpPr>
        <p:spPr bwMode="auto">
          <a:xfrm>
            <a:off x="1439863" y="2116138"/>
            <a:ext cx="3506787" cy="2540000"/>
          </a:xfrm>
          <a:prstGeom prst="line">
            <a:avLst/>
          </a:prstGeom>
          <a:noFill/>
          <a:ln w="25400">
            <a:solidFill>
              <a:srgbClr val="00CC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" name="Line 12"/>
          <p:cNvSpPr>
            <a:spLocks noChangeShapeType="1"/>
          </p:cNvSpPr>
          <p:nvPr/>
        </p:nvSpPr>
        <p:spPr bwMode="auto">
          <a:xfrm flipH="1">
            <a:off x="1439863" y="3390900"/>
            <a:ext cx="174625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1" name="Oval 13"/>
          <p:cNvSpPr>
            <a:spLocks noChangeArrowheads="1"/>
          </p:cNvSpPr>
          <p:nvPr/>
        </p:nvSpPr>
        <p:spPr bwMode="auto">
          <a:xfrm>
            <a:off x="3098800" y="3286125"/>
            <a:ext cx="187325" cy="187325"/>
          </a:xfrm>
          <a:prstGeom prst="ellipse">
            <a:avLst/>
          </a:prstGeom>
          <a:solidFill>
            <a:srgbClr val="FA7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2614613" y="4656138"/>
            <a:ext cx="74058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q* = c</a:t>
            </a:r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5154618" y="4656138"/>
            <a:ext cx="3109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q</a:t>
            </a:r>
          </a:p>
        </p:txBody>
      </p:sp>
      <p:sp>
        <p:nvSpPr>
          <p:cNvPr id="14" name="Rectangle 21"/>
          <p:cNvSpPr>
            <a:spLocks noChangeArrowheads="1"/>
          </p:cNvSpPr>
          <p:nvPr/>
        </p:nvSpPr>
        <p:spPr bwMode="auto">
          <a:xfrm>
            <a:off x="675222" y="2962638"/>
            <a:ext cx="825547" cy="616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   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p* =</a:t>
            </a:r>
            <a:b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</a:b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(a-c)/b</a:t>
            </a: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1087996" y="1600200"/>
            <a:ext cx="3109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</a:t>
            </a:r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3203575" y="1532763"/>
            <a:ext cx="2192908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7DFF"/>
                </a:solidFill>
                <a:effectLst/>
                <a:uLnTx/>
                <a:uFillTx/>
              </a:rPr>
              <a:t>S(p) = </a:t>
            </a:r>
            <a:r>
              <a:rPr kumimoji="0" lang="en-US" altLang="de-DE" sz="1600" b="1" i="0" strike="noStrike" kern="0" cap="none" spc="0" normalizeH="0" baseline="0" noProof="0" dirty="0" err="1" smtClean="0">
                <a:ln>
                  <a:noFill/>
                </a:ln>
                <a:solidFill>
                  <a:srgbClr val="FF7DFF"/>
                </a:solidFill>
                <a:effectLst/>
                <a:uLnTx/>
                <a:uFillTx/>
              </a:rPr>
              <a:t>c+dp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7DFF"/>
                </a:solidFill>
                <a:effectLst/>
                <a:uLnTx/>
                <a:uFillTx/>
              </a:rPr>
              <a:t>, MIT </a:t>
            </a:r>
            <a:r>
              <a:rPr kumimoji="0" lang="en-US" altLang="de-DE" sz="1600" b="1" i="0" strike="noStrike" kern="0" cap="none" spc="0" normalizeH="0" baseline="0" noProof="0" dirty="0" smtClean="0">
                <a:ln>
                  <a:noFill/>
                </a:ln>
                <a:solidFill>
                  <a:srgbClr val="FF7DFF"/>
                </a:solidFill>
                <a:effectLst/>
                <a:uLnTx/>
                <a:uFillTx/>
              </a:rPr>
              <a:t>d=0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7DFF"/>
                </a:solidFill>
                <a:effectLst/>
                <a:uLnTx/>
                <a:uFillTx/>
              </a:rPr>
              <a:t>UND SOMIT S(p) 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7DFF"/>
                </a:solidFill>
                <a:effectLst/>
                <a:uLnTx/>
                <a:uFillTx/>
                <a:latin typeface="Symbol" pitchFamily="18" charset="2"/>
              </a:rPr>
              <a:t>º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7DFF"/>
                </a:solidFill>
                <a:effectLst/>
                <a:uLnTx/>
                <a:uFillTx/>
              </a:rPr>
              <a:t> c.</a:t>
            </a:r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4442082" y="3816884"/>
            <a:ext cx="1580561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FF66"/>
                </a:solidFill>
                <a:effectLst/>
                <a:uLnTx/>
                <a:uFillTx/>
                <a:latin typeface="Arial" pitchFamily="34" charset="0"/>
              </a:rPr>
              <a:t>D</a:t>
            </a:r>
            <a:r>
              <a:rPr kumimoji="0" lang="en-US" altLang="de-DE" sz="16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FF66"/>
                </a:solidFill>
                <a:effectLst/>
                <a:uLnTx/>
                <a:uFillTx/>
                <a:latin typeface="Arial" pitchFamily="34" charset="0"/>
              </a:rPr>
              <a:t>-1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FF66"/>
                </a:solidFill>
                <a:effectLst/>
                <a:uLnTx/>
                <a:uFillTx/>
                <a:latin typeface="Arial" pitchFamily="34" charset="0"/>
              </a:rPr>
              <a:t>(q) = (a-q)/b</a:t>
            </a:r>
          </a:p>
        </p:txBody>
      </p:sp>
      <p:graphicFrame>
        <p:nvGraphicFramePr>
          <p:cNvPr id="18" name="Inhaltsplatzhalter 1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7820899"/>
              </p:ext>
            </p:extLst>
          </p:nvPr>
        </p:nvGraphicFramePr>
        <p:xfrm>
          <a:off x="7235687" y="2962638"/>
          <a:ext cx="1225393" cy="5322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180" name="Formel" r:id="rId3" imgW="1533682" imgH="809698" progId="Equation.3">
                  <p:embed/>
                </p:oleObj>
              </mc:Choice>
              <mc:Fallback>
                <p:oleObj name="Formel" r:id="rId3" imgW="1533682" imgH="809698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5687" y="2962638"/>
                        <a:ext cx="1225393" cy="53224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k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6857065"/>
              </p:ext>
            </p:extLst>
          </p:nvPr>
        </p:nvGraphicFramePr>
        <p:xfrm>
          <a:off x="4442082" y="2962638"/>
          <a:ext cx="1155922" cy="5322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181" name="Formel" r:id="rId5" imgW="1543005" imgH="809698" progId="Equation.3">
                  <p:embed/>
                </p:oleObj>
              </mc:Choice>
              <mc:Fallback>
                <p:oleObj name="Formel" r:id="rId5" imgW="1543005" imgH="809698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2082" y="2962638"/>
                        <a:ext cx="1155922" cy="5322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k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9726133"/>
              </p:ext>
            </p:extLst>
          </p:nvPr>
        </p:nvGraphicFramePr>
        <p:xfrm>
          <a:off x="1243487" y="5336088"/>
          <a:ext cx="1371126" cy="5213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182" name="Formel" r:id="rId7" imgW="1933508" imgH="809698" progId="Equation.3">
                  <p:embed/>
                </p:oleObj>
              </mc:Choice>
              <mc:Fallback>
                <p:oleObj name="Formel" r:id="rId7" imgW="1933508" imgH="809698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3487" y="5336088"/>
                        <a:ext cx="1371126" cy="52137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k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4350408"/>
              </p:ext>
            </p:extLst>
          </p:nvPr>
        </p:nvGraphicFramePr>
        <p:xfrm>
          <a:off x="4121426" y="5351555"/>
          <a:ext cx="825224" cy="354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183" name="Formel" r:id="rId9" imgW="1047795" imgH="514350" progId="Equation.3">
                  <p:embed/>
                </p:oleObj>
              </mc:Choice>
              <mc:Fallback>
                <p:oleObj name="Formel" r:id="rId9" imgW="1047795" imgH="514350" progId="Equation.3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1426" y="5351555"/>
                        <a:ext cx="825224" cy="3541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Pfeil nach rechts 21"/>
          <p:cNvSpPr/>
          <p:nvPr/>
        </p:nvSpPr>
        <p:spPr>
          <a:xfrm>
            <a:off x="5951252" y="3205161"/>
            <a:ext cx="978408" cy="16192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Pfeil nach rechts 22"/>
          <p:cNvSpPr/>
          <p:nvPr/>
        </p:nvSpPr>
        <p:spPr>
          <a:xfrm>
            <a:off x="2826279" y="5543739"/>
            <a:ext cx="978408" cy="16192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602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4953" y="545671"/>
            <a:ext cx="8695857" cy="497205"/>
          </a:xfrm>
        </p:spPr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MARKTGLEICHGEWICHT </a:t>
            </a:r>
            <a:r>
              <a:rPr lang="de-DE" dirty="0" smtClean="0">
                <a:solidFill>
                  <a:srgbClr val="000000"/>
                </a:solidFill>
              </a:rPr>
              <a:t>– komparative </a:t>
            </a:r>
            <a:r>
              <a:rPr lang="de-DE" dirty="0" err="1" smtClean="0">
                <a:solidFill>
                  <a:srgbClr val="000000"/>
                </a:solidFill>
              </a:rPr>
              <a:t>statik</a:t>
            </a:r>
            <a:r>
              <a:rPr lang="de-DE" dirty="0" smtClean="0">
                <a:solidFill>
                  <a:srgbClr val="000000"/>
                </a:solidFill>
              </a:rPr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1027"/>
          <p:cNvSpPr>
            <a:spLocks noChangeShapeType="1"/>
          </p:cNvSpPr>
          <p:nvPr/>
        </p:nvSpPr>
        <p:spPr bwMode="auto">
          <a:xfrm>
            <a:off x="1447800" y="1108364"/>
            <a:ext cx="0" cy="3539836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" name="Line 1028"/>
          <p:cNvSpPr>
            <a:spLocks noChangeShapeType="1"/>
          </p:cNvSpPr>
          <p:nvPr/>
        </p:nvSpPr>
        <p:spPr bwMode="auto">
          <a:xfrm>
            <a:off x="1447800" y="4648200"/>
            <a:ext cx="4911436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" name="Line 1038"/>
          <p:cNvSpPr>
            <a:spLocks noChangeShapeType="1"/>
          </p:cNvSpPr>
          <p:nvPr/>
        </p:nvSpPr>
        <p:spPr bwMode="auto">
          <a:xfrm>
            <a:off x="1857731" y="2443031"/>
            <a:ext cx="2823853" cy="2011217"/>
          </a:xfrm>
          <a:prstGeom prst="line">
            <a:avLst/>
          </a:prstGeom>
          <a:noFill/>
          <a:ln w="25400">
            <a:solidFill>
              <a:srgbClr val="00FF6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9" name="Line 1037"/>
          <p:cNvSpPr>
            <a:spLocks noChangeShapeType="1"/>
          </p:cNvSpPr>
          <p:nvPr/>
        </p:nvSpPr>
        <p:spPr bwMode="auto">
          <a:xfrm flipV="1">
            <a:off x="1807413" y="2549525"/>
            <a:ext cx="3124949" cy="1481138"/>
          </a:xfrm>
          <a:prstGeom prst="line">
            <a:avLst/>
          </a:prstGeom>
          <a:noFill/>
          <a:ln w="25400">
            <a:solidFill>
              <a:srgbClr val="FF7D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" name="Line 1029"/>
          <p:cNvSpPr>
            <a:spLocks noChangeShapeType="1"/>
          </p:cNvSpPr>
          <p:nvPr/>
        </p:nvSpPr>
        <p:spPr bwMode="auto">
          <a:xfrm>
            <a:off x="3203575" y="3405188"/>
            <a:ext cx="0" cy="125095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1" name="Line 1030"/>
          <p:cNvSpPr>
            <a:spLocks noChangeShapeType="1"/>
          </p:cNvSpPr>
          <p:nvPr/>
        </p:nvSpPr>
        <p:spPr bwMode="auto">
          <a:xfrm flipH="1">
            <a:off x="1439862" y="3390900"/>
            <a:ext cx="2463655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2" name="Oval 1043"/>
          <p:cNvSpPr>
            <a:spLocks noChangeArrowheads="1"/>
          </p:cNvSpPr>
          <p:nvPr/>
        </p:nvSpPr>
        <p:spPr bwMode="auto">
          <a:xfrm>
            <a:off x="3113088" y="4568825"/>
            <a:ext cx="187325" cy="187325"/>
          </a:xfrm>
          <a:prstGeom prst="ellipse">
            <a:avLst/>
          </a:prstGeom>
          <a:solidFill>
            <a:srgbClr val="FA7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3" name="Oval 1039"/>
          <p:cNvSpPr>
            <a:spLocks noChangeArrowheads="1"/>
          </p:cNvSpPr>
          <p:nvPr/>
        </p:nvSpPr>
        <p:spPr bwMode="auto">
          <a:xfrm>
            <a:off x="3098800" y="3286125"/>
            <a:ext cx="187325" cy="187325"/>
          </a:xfrm>
          <a:prstGeom prst="ellipse">
            <a:avLst/>
          </a:prstGeom>
          <a:solidFill>
            <a:srgbClr val="FA7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4" name="Oval 1042"/>
          <p:cNvSpPr>
            <a:spLocks noChangeArrowheads="1"/>
          </p:cNvSpPr>
          <p:nvPr/>
        </p:nvSpPr>
        <p:spPr bwMode="auto">
          <a:xfrm>
            <a:off x="1352550" y="3286125"/>
            <a:ext cx="187325" cy="187325"/>
          </a:xfrm>
          <a:prstGeom prst="ellipse">
            <a:avLst/>
          </a:prstGeom>
          <a:solidFill>
            <a:srgbClr val="FA7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7" name="Rectangle 1032"/>
          <p:cNvSpPr>
            <a:spLocks noChangeArrowheads="1"/>
          </p:cNvSpPr>
          <p:nvPr/>
        </p:nvSpPr>
        <p:spPr bwMode="auto">
          <a:xfrm>
            <a:off x="6017819" y="4756150"/>
            <a:ext cx="3109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q</a:t>
            </a:r>
          </a:p>
        </p:txBody>
      </p:sp>
      <p:sp>
        <p:nvSpPr>
          <p:cNvPr id="20" name="Rectangle 1036"/>
          <p:cNvSpPr>
            <a:spLocks noChangeArrowheads="1"/>
          </p:cNvSpPr>
          <p:nvPr/>
        </p:nvSpPr>
        <p:spPr bwMode="auto">
          <a:xfrm>
            <a:off x="5138812" y="2816164"/>
            <a:ext cx="32220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7DFF"/>
                </a:solidFill>
                <a:effectLst/>
                <a:uLnTx/>
                <a:uFillTx/>
                <a:latin typeface="Arial" pitchFamily="34" charset="0"/>
              </a:rPr>
              <a:t>S</a:t>
            </a:r>
          </a:p>
        </p:txBody>
      </p:sp>
      <p:sp>
        <p:nvSpPr>
          <p:cNvPr id="21" name="Rectangle 1033"/>
          <p:cNvSpPr>
            <a:spLocks noChangeArrowheads="1"/>
          </p:cNvSpPr>
          <p:nvPr/>
        </p:nvSpPr>
        <p:spPr bwMode="auto">
          <a:xfrm>
            <a:off x="2328036" y="1959213"/>
            <a:ext cx="33342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FF66"/>
                </a:solidFill>
              </a:rPr>
              <a:t>D</a:t>
            </a:r>
            <a:endParaRPr lang="en-US" altLang="de-DE" sz="1600" dirty="0">
              <a:solidFill>
                <a:srgbClr val="00FF66"/>
              </a:solidFill>
            </a:endParaRPr>
          </a:p>
        </p:txBody>
      </p:sp>
      <p:sp>
        <p:nvSpPr>
          <p:cNvPr id="22" name="Rectangle 1031"/>
          <p:cNvSpPr>
            <a:spLocks noChangeArrowheads="1"/>
          </p:cNvSpPr>
          <p:nvPr/>
        </p:nvSpPr>
        <p:spPr bwMode="auto">
          <a:xfrm>
            <a:off x="1021442" y="3210189"/>
            <a:ext cx="40235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p*</a:t>
            </a:r>
          </a:p>
        </p:txBody>
      </p:sp>
      <p:sp>
        <p:nvSpPr>
          <p:cNvPr id="23" name="Line 14"/>
          <p:cNvSpPr>
            <a:spLocks noChangeShapeType="1"/>
          </p:cNvSpPr>
          <p:nvPr/>
        </p:nvSpPr>
        <p:spPr bwMode="auto">
          <a:xfrm>
            <a:off x="1859182" y="1935570"/>
            <a:ext cx="3388965" cy="2439580"/>
          </a:xfrm>
          <a:prstGeom prst="line">
            <a:avLst/>
          </a:prstGeom>
          <a:noFill/>
          <a:ln w="25400">
            <a:solidFill>
              <a:srgbClr val="00FF6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4" name="Line 13"/>
          <p:cNvSpPr>
            <a:spLocks noChangeShapeType="1"/>
          </p:cNvSpPr>
          <p:nvPr/>
        </p:nvSpPr>
        <p:spPr bwMode="auto">
          <a:xfrm flipV="1">
            <a:off x="1807414" y="2701925"/>
            <a:ext cx="3492500" cy="1673225"/>
          </a:xfrm>
          <a:prstGeom prst="line">
            <a:avLst/>
          </a:prstGeom>
          <a:noFill/>
          <a:ln w="25400">
            <a:solidFill>
              <a:srgbClr val="FF7D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pic>
        <p:nvPicPr>
          <p:cNvPr id="9114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6385" y="3448640"/>
            <a:ext cx="12700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Rectangle 1031"/>
          <p:cNvSpPr>
            <a:spLocks noChangeArrowheads="1"/>
          </p:cNvSpPr>
          <p:nvPr/>
        </p:nvSpPr>
        <p:spPr bwMode="auto">
          <a:xfrm>
            <a:off x="1108517" y="1111465"/>
            <a:ext cx="3109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</a:t>
            </a:r>
          </a:p>
        </p:txBody>
      </p:sp>
      <p:sp>
        <p:nvSpPr>
          <p:cNvPr id="26" name="Rectangle 1032"/>
          <p:cNvSpPr>
            <a:spLocks noChangeArrowheads="1"/>
          </p:cNvSpPr>
          <p:nvPr/>
        </p:nvSpPr>
        <p:spPr bwMode="auto">
          <a:xfrm>
            <a:off x="3001767" y="4760625"/>
            <a:ext cx="368691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q‘</a:t>
            </a:r>
          </a:p>
        </p:txBody>
      </p:sp>
      <p:sp>
        <p:nvSpPr>
          <p:cNvPr id="27" name="Rectangle 1033"/>
          <p:cNvSpPr>
            <a:spLocks noChangeArrowheads="1"/>
          </p:cNvSpPr>
          <p:nvPr/>
        </p:nvSpPr>
        <p:spPr bwMode="auto">
          <a:xfrm>
            <a:off x="1785209" y="2559916"/>
            <a:ext cx="39113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rgbClr val="00FF66"/>
                </a:solidFill>
              </a:rPr>
              <a:t>D’</a:t>
            </a:r>
            <a:endParaRPr lang="en-US" altLang="de-DE" sz="1600" dirty="0">
              <a:solidFill>
                <a:srgbClr val="00FF66"/>
              </a:solidFill>
            </a:endParaRPr>
          </a:p>
        </p:txBody>
      </p:sp>
      <p:sp>
        <p:nvSpPr>
          <p:cNvPr id="28" name="Rectangle 1036"/>
          <p:cNvSpPr>
            <a:spLocks noChangeArrowheads="1"/>
          </p:cNvSpPr>
          <p:nvPr/>
        </p:nvSpPr>
        <p:spPr bwMode="auto">
          <a:xfrm>
            <a:off x="4361705" y="2273433"/>
            <a:ext cx="37991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7DFF"/>
                </a:solidFill>
                <a:effectLst/>
                <a:uLnTx/>
                <a:uFillTx/>
                <a:latin typeface="Arial" pitchFamily="34" charset="0"/>
              </a:rPr>
              <a:t>S’</a:t>
            </a:r>
          </a:p>
        </p:txBody>
      </p:sp>
      <p:sp>
        <p:nvSpPr>
          <p:cNvPr id="29" name="Rectangle 1032"/>
          <p:cNvSpPr>
            <a:spLocks noChangeArrowheads="1"/>
          </p:cNvSpPr>
          <p:nvPr/>
        </p:nvSpPr>
        <p:spPr bwMode="auto">
          <a:xfrm>
            <a:off x="3720893" y="4756150"/>
            <a:ext cx="39113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q*</a:t>
            </a:r>
          </a:p>
        </p:txBody>
      </p:sp>
      <p:sp>
        <p:nvSpPr>
          <p:cNvPr id="30" name="Oval 15"/>
          <p:cNvSpPr>
            <a:spLocks noChangeArrowheads="1"/>
          </p:cNvSpPr>
          <p:nvPr/>
        </p:nvSpPr>
        <p:spPr bwMode="auto">
          <a:xfrm>
            <a:off x="3789072" y="3297237"/>
            <a:ext cx="187325" cy="187325"/>
          </a:xfrm>
          <a:prstGeom prst="ellipse">
            <a:avLst/>
          </a:prstGeom>
          <a:solidFill>
            <a:srgbClr val="FA7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1" name="Rectangle 11"/>
          <p:cNvSpPr>
            <a:spLocks noChangeArrowheads="1"/>
          </p:cNvSpPr>
          <p:nvPr/>
        </p:nvSpPr>
        <p:spPr bwMode="auto">
          <a:xfrm>
            <a:off x="1021442" y="5364309"/>
            <a:ext cx="8534388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BEIDE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 KURVEN VERSCHIEBEN SICH IM SELBEN </a:t>
            </a:r>
            <a:r>
              <a:rPr kumimoji="0" lang="en-US" altLang="de-DE" sz="1600" b="1" i="0" u="none" strike="noStrike" kern="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AUSMAß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 NACH LINKS, ES ÄNDERT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baseline="0" dirty="0" smtClean="0"/>
              <a:t>SICH</a:t>
            </a:r>
            <a:r>
              <a:rPr lang="en-US" altLang="de-DE" sz="1600" kern="0" dirty="0" smtClean="0"/>
              <a:t> NUR DIE GLEICHGEWICHTSMENGE, DER PREIS BLEIBT UNVERÄNDERT,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78892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MENGENSTEUERN (1)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Eine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mengensteuer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ist eine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steuer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die pro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oder verkaufter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mengeneinheit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eingehoben wird.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Folgende fragen werden beantwortet: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Wie wirkt sich einen Mengensteuer auf das 			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marktgleichgewicht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aus?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Was geschieht mit den preisen?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Wie wirkt sich die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mengensteuer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auf die mengen aus?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Wer zahlt bzw. trägt die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mengensteuer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Wie ändert sich die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wohlfahrt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durch die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mengensteuer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62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Mengensteuern (2)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13567" y="2246383"/>
            <a:ext cx="8697417" cy="3756852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Ein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steuersatz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von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führt zu einer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differenz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zwischen dem preis, den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käufer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zahlt, </a:t>
            </a:r>
            <a:r>
              <a:rPr lang="de-DE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cap="none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und dem preis, den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verkäufer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erhält, </a:t>
            </a:r>
            <a:r>
              <a:rPr lang="de-DE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cap="none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de-DE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Daraus folgt, dass die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gleichgewichtsbedingungen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nun lauten</a:t>
            </a:r>
          </a:p>
          <a:p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Und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Diese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bedingungen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gelten unabhängig davon, ob die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steuer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von den Verkäufern oder den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käufern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eingehoben wird.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5520890"/>
              </p:ext>
            </p:extLst>
          </p:nvPr>
        </p:nvGraphicFramePr>
        <p:xfrm>
          <a:off x="3922644" y="2950464"/>
          <a:ext cx="1295532" cy="2830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36" name="Formel" r:id="rId3" imgW="1676400" imgH="390691" progId="Equation.3">
                  <p:embed/>
                </p:oleObj>
              </mc:Choice>
              <mc:Fallback>
                <p:oleObj name="Formel" r:id="rId3" imgW="1676400" imgH="390691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2644" y="2950464"/>
                        <a:ext cx="1295532" cy="2830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4399142"/>
              </p:ext>
            </p:extLst>
          </p:nvPr>
        </p:nvGraphicFramePr>
        <p:xfrm>
          <a:off x="3882888" y="4035552"/>
          <a:ext cx="1530360" cy="2979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37" name="Formel" r:id="rId5" imgW="2228984" imgH="390691" progId="Equation.3">
                  <p:embed/>
                </p:oleObj>
              </mc:Choice>
              <mc:Fallback>
                <p:oleObj name="Formel" r:id="rId5" imgW="2228984" imgH="390691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2888" y="4035552"/>
                        <a:ext cx="1530360" cy="2979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984212"/>
              </p:ext>
            </p:extLst>
          </p:nvPr>
        </p:nvGraphicFramePr>
        <p:xfrm>
          <a:off x="3909392" y="4767072"/>
          <a:ext cx="1381936" cy="2952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38" name="Formel" r:id="rId7" imgW="1676400" imgH="390691" progId="Equation.3">
                  <p:embed/>
                </p:oleObj>
              </mc:Choice>
              <mc:Fallback>
                <p:oleObj name="Formel" r:id="rId7" imgW="1676400" imgH="390691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09392" y="4767072"/>
                        <a:ext cx="1381936" cy="2952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0681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6510" y="736712"/>
            <a:ext cx="8695857" cy="305751"/>
          </a:xfrm>
        </p:spPr>
        <p:txBody>
          <a:bodyPr/>
          <a:lstStyle/>
          <a:p>
            <a:r>
              <a:rPr lang="de-DE" dirty="0" smtClean="0"/>
              <a:t>Mengensteuer und </a:t>
            </a:r>
            <a:r>
              <a:rPr lang="de-DE" dirty="0" err="1" smtClean="0"/>
              <a:t>marktgleichgewicht</a:t>
            </a:r>
            <a:r>
              <a:rPr lang="de-DE" dirty="0" smtClean="0"/>
              <a:t> (1)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447800" y="1600200"/>
            <a:ext cx="0" cy="30480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447800" y="4648200"/>
            <a:ext cx="40386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1439863" y="2116138"/>
            <a:ext cx="3506787" cy="2540000"/>
          </a:xfrm>
          <a:prstGeom prst="line">
            <a:avLst/>
          </a:prstGeom>
          <a:noFill/>
          <a:ln w="25400">
            <a:solidFill>
              <a:srgbClr val="00FF6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9" name="Line 19"/>
          <p:cNvSpPr>
            <a:spLocks noChangeShapeType="1"/>
          </p:cNvSpPr>
          <p:nvPr/>
        </p:nvSpPr>
        <p:spPr bwMode="auto">
          <a:xfrm flipV="1">
            <a:off x="1439863" y="2232025"/>
            <a:ext cx="2987675" cy="1431925"/>
          </a:xfrm>
          <a:prstGeom prst="line">
            <a:avLst/>
          </a:prstGeom>
          <a:noFill/>
          <a:ln w="25400">
            <a:solidFill>
              <a:srgbClr val="FF7D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" name="Line 11"/>
          <p:cNvSpPr>
            <a:spLocks noChangeShapeType="1"/>
          </p:cNvSpPr>
          <p:nvPr/>
        </p:nvSpPr>
        <p:spPr bwMode="auto">
          <a:xfrm flipV="1">
            <a:off x="1439863" y="2549525"/>
            <a:ext cx="3492500" cy="1673225"/>
          </a:xfrm>
          <a:prstGeom prst="line">
            <a:avLst/>
          </a:prstGeom>
          <a:noFill/>
          <a:ln w="25400">
            <a:solidFill>
              <a:srgbClr val="FF7DFF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1" name="Line 5"/>
          <p:cNvSpPr>
            <a:spLocks noChangeShapeType="1"/>
          </p:cNvSpPr>
          <p:nvPr/>
        </p:nvSpPr>
        <p:spPr bwMode="auto">
          <a:xfrm>
            <a:off x="3203575" y="3405188"/>
            <a:ext cx="0" cy="125095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 flipH="1">
            <a:off x="1439863" y="3390900"/>
            <a:ext cx="174625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3" name="Line 23"/>
          <p:cNvSpPr>
            <a:spLocks noChangeShapeType="1"/>
          </p:cNvSpPr>
          <p:nvPr/>
        </p:nvSpPr>
        <p:spPr bwMode="auto">
          <a:xfrm>
            <a:off x="2709863" y="3040063"/>
            <a:ext cx="0" cy="1616075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4" name="Line 22"/>
          <p:cNvSpPr>
            <a:spLocks noChangeShapeType="1"/>
          </p:cNvSpPr>
          <p:nvPr/>
        </p:nvSpPr>
        <p:spPr bwMode="auto">
          <a:xfrm flipH="1">
            <a:off x="1439863" y="3054350"/>
            <a:ext cx="12700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5" name="Line 33"/>
          <p:cNvSpPr>
            <a:spLocks noChangeShapeType="1"/>
          </p:cNvSpPr>
          <p:nvPr/>
        </p:nvSpPr>
        <p:spPr bwMode="auto">
          <a:xfrm flipH="1">
            <a:off x="1439863" y="3625850"/>
            <a:ext cx="12700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6" name="Oval 26"/>
          <p:cNvSpPr>
            <a:spLocks noChangeArrowheads="1"/>
          </p:cNvSpPr>
          <p:nvPr/>
        </p:nvSpPr>
        <p:spPr bwMode="auto">
          <a:xfrm>
            <a:off x="1338263" y="2947988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7" name="Oval 24"/>
          <p:cNvSpPr>
            <a:spLocks noChangeArrowheads="1"/>
          </p:cNvSpPr>
          <p:nvPr/>
        </p:nvSpPr>
        <p:spPr bwMode="auto">
          <a:xfrm>
            <a:off x="2608263" y="2947988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8" name="Oval 13"/>
          <p:cNvSpPr>
            <a:spLocks noChangeArrowheads="1"/>
          </p:cNvSpPr>
          <p:nvPr/>
        </p:nvSpPr>
        <p:spPr bwMode="auto">
          <a:xfrm>
            <a:off x="3098800" y="3286125"/>
            <a:ext cx="187325" cy="187325"/>
          </a:xfrm>
          <a:prstGeom prst="ellipse">
            <a:avLst/>
          </a:prstGeom>
          <a:solidFill>
            <a:srgbClr val="FA7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0" name="Oval 25"/>
          <p:cNvSpPr>
            <a:spLocks noChangeArrowheads="1"/>
          </p:cNvSpPr>
          <p:nvPr/>
        </p:nvSpPr>
        <p:spPr bwMode="auto">
          <a:xfrm>
            <a:off x="2622550" y="4548188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1" name="Oval 14"/>
          <p:cNvSpPr>
            <a:spLocks noChangeArrowheads="1"/>
          </p:cNvSpPr>
          <p:nvPr/>
        </p:nvSpPr>
        <p:spPr bwMode="auto">
          <a:xfrm>
            <a:off x="1352550" y="3286125"/>
            <a:ext cx="187325" cy="187325"/>
          </a:xfrm>
          <a:prstGeom prst="ellipse">
            <a:avLst/>
          </a:prstGeom>
          <a:solidFill>
            <a:srgbClr val="FA7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2" name="Oval 30"/>
          <p:cNvSpPr>
            <a:spLocks noChangeArrowheads="1"/>
          </p:cNvSpPr>
          <p:nvPr/>
        </p:nvSpPr>
        <p:spPr bwMode="auto">
          <a:xfrm>
            <a:off x="1349375" y="3524250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3" name="AutoShape 30"/>
          <p:cNvSpPr>
            <a:spLocks noChangeArrowheads="1"/>
          </p:cNvSpPr>
          <p:nvPr/>
        </p:nvSpPr>
        <p:spPr bwMode="auto">
          <a:xfrm>
            <a:off x="2724150" y="4106863"/>
            <a:ext cx="476250" cy="231775"/>
          </a:xfrm>
          <a:prstGeom prst="leftArrow">
            <a:avLst>
              <a:gd name="adj1" fmla="val 50000"/>
              <a:gd name="adj2" fmla="val 102730"/>
            </a:avLst>
          </a:prstGeom>
          <a:solidFill>
            <a:srgbClr val="555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4" name="AutoShape 29"/>
          <p:cNvSpPr>
            <a:spLocks noChangeArrowheads="1"/>
          </p:cNvSpPr>
          <p:nvPr/>
        </p:nvSpPr>
        <p:spPr bwMode="auto">
          <a:xfrm>
            <a:off x="1628775" y="3040063"/>
            <a:ext cx="230188" cy="346075"/>
          </a:xfrm>
          <a:prstGeom prst="upArrow">
            <a:avLst>
              <a:gd name="adj1" fmla="val 50000"/>
              <a:gd name="adj2" fmla="val 75165"/>
            </a:avLst>
          </a:prstGeom>
          <a:solidFill>
            <a:srgbClr val="555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6" name="Oval 30"/>
          <p:cNvSpPr>
            <a:spLocks noChangeArrowheads="1"/>
          </p:cNvSpPr>
          <p:nvPr/>
        </p:nvSpPr>
        <p:spPr bwMode="auto">
          <a:xfrm>
            <a:off x="2600325" y="3570287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7" name="Rectangle 27"/>
          <p:cNvSpPr>
            <a:spLocks noChangeArrowheads="1"/>
          </p:cNvSpPr>
          <p:nvPr/>
        </p:nvSpPr>
        <p:spPr bwMode="auto">
          <a:xfrm>
            <a:off x="938898" y="2754226"/>
            <a:ext cx="39433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b</a:t>
            </a:r>
            <a:endParaRPr kumimoji="0" lang="en-US" altLang="de-DE" sz="1600" b="1" i="0" u="none" strike="noStrike" kern="0" cap="none" spc="0" normalizeH="0" baseline="-25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8" name="Rectangle 16"/>
          <p:cNvSpPr>
            <a:spLocks noChangeArrowheads="1"/>
          </p:cNvSpPr>
          <p:nvPr/>
        </p:nvSpPr>
        <p:spPr bwMode="auto">
          <a:xfrm>
            <a:off x="968205" y="3141663"/>
            <a:ext cx="39113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p*</a:t>
            </a:r>
          </a:p>
        </p:txBody>
      </p:sp>
      <p:sp>
        <p:nvSpPr>
          <p:cNvPr id="29" name="Rectangle 31"/>
          <p:cNvSpPr>
            <a:spLocks noChangeArrowheads="1"/>
          </p:cNvSpPr>
          <p:nvPr/>
        </p:nvSpPr>
        <p:spPr bwMode="auto">
          <a:xfrm>
            <a:off x="976189" y="3432925"/>
            <a:ext cx="38632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s</a:t>
            </a:r>
            <a:endParaRPr kumimoji="0" lang="en-US" altLang="de-DE" sz="1600" b="1" i="0" u="none" strike="noStrike" kern="0" cap="none" spc="0" normalizeH="0" baseline="-25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0" name="Rectangle 28"/>
          <p:cNvSpPr>
            <a:spLocks noChangeArrowheads="1"/>
          </p:cNvSpPr>
          <p:nvPr/>
        </p:nvSpPr>
        <p:spPr bwMode="auto">
          <a:xfrm>
            <a:off x="2463800" y="4732338"/>
            <a:ext cx="35586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q</a:t>
            </a:r>
            <a:r>
              <a:rPr kumimoji="0" lang="en-US" altLang="de-DE" sz="1600" b="1" i="0" u="none" strike="noStrike" kern="0" cap="none" spc="0" normalizeH="0" baseline="30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t</a:t>
            </a:r>
            <a:endParaRPr kumimoji="0" lang="en-US" altLang="de-DE" sz="1600" b="1" i="0" u="none" strike="noStrike" kern="0" cap="none" spc="0" normalizeH="0" baseline="30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1" name="Rectangle 17"/>
          <p:cNvSpPr>
            <a:spLocks noChangeArrowheads="1"/>
          </p:cNvSpPr>
          <p:nvPr/>
        </p:nvSpPr>
        <p:spPr bwMode="auto">
          <a:xfrm>
            <a:off x="2979738" y="4732338"/>
            <a:ext cx="39113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q*</a:t>
            </a:r>
          </a:p>
        </p:txBody>
      </p:sp>
      <p:sp>
        <p:nvSpPr>
          <p:cNvPr id="32" name="Rectangle 7"/>
          <p:cNvSpPr>
            <a:spLocks noChangeArrowheads="1"/>
          </p:cNvSpPr>
          <p:nvPr/>
        </p:nvSpPr>
        <p:spPr bwMode="auto">
          <a:xfrm>
            <a:off x="1061148" y="1508963"/>
            <a:ext cx="3109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</a:t>
            </a:r>
          </a:p>
        </p:txBody>
      </p:sp>
      <p:sp>
        <p:nvSpPr>
          <p:cNvPr id="33" name="Rectangle 8"/>
          <p:cNvSpPr>
            <a:spLocks noChangeArrowheads="1"/>
          </p:cNvSpPr>
          <p:nvPr/>
        </p:nvSpPr>
        <p:spPr bwMode="auto">
          <a:xfrm>
            <a:off x="5114925" y="4740276"/>
            <a:ext cx="111088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D(p), S(p)</a:t>
            </a:r>
          </a:p>
        </p:txBody>
      </p:sp>
      <p:sp>
        <p:nvSpPr>
          <p:cNvPr id="34" name="Line 20"/>
          <p:cNvSpPr>
            <a:spLocks noChangeShapeType="1"/>
          </p:cNvSpPr>
          <p:nvPr/>
        </p:nvSpPr>
        <p:spPr bwMode="auto">
          <a:xfrm flipV="1">
            <a:off x="3979863" y="2433638"/>
            <a:ext cx="0" cy="5762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5" name="Rectangle 21"/>
          <p:cNvSpPr>
            <a:spLocks noChangeArrowheads="1"/>
          </p:cNvSpPr>
          <p:nvPr/>
        </p:nvSpPr>
        <p:spPr bwMode="auto">
          <a:xfrm>
            <a:off x="3599951" y="2596313"/>
            <a:ext cx="368691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>
                <a:solidFill>
                  <a:srgbClr val="000000"/>
                </a:solidFill>
              </a:rPr>
              <a:t>€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t</a:t>
            </a:r>
          </a:p>
        </p:txBody>
      </p:sp>
      <p:sp>
        <p:nvSpPr>
          <p:cNvPr id="36" name="Rectangle 18"/>
          <p:cNvSpPr>
            <a:spLocks noChangeArrowheads="1"/>
          </p:cNvSpPr>
          <p:nvPr/>
        </p:nvSpPr>
        <p:spPr bwMode="auto">
          <a:xfrm>
            <a:off x="4779962" y="2785135"/>
            <a:ext cx="4486806" cy="1570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EINE MENGENSTEUER VERSCHIEBT 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DIE</a:t>
            </a:r>
            <a:r>
              <a:rPr lang="de-AT" altLang="de-DE" sz="1600" kern="0" dirty="0">
                <a:solidFill>
                  <a:srgbClr val="000000"/>
                </a:solidFill>
              </a:rPr>
              <a:t> </a:t>
            </a:r>
            <a:r>
              <a:rPr lang="de-AT" altLang="de-DE" sz="1600" kern="0" dirty="0" smtClean="0">
                <a:solidFill>
                  <a:srgbClr val="000000"/>
                </a:solidFill>
              </a:rPr>
              <a:t>ANGEBOTSKURVE UM €t, ERHÖHT 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AT" altLang="de-DE" sz="1600" kern="0" dirty="0" smtClean="0">
                <a:solidFill>
                  <a:srgbClr val="000000"/>
                </a:solidFill>
              </a:rPr>
              <a:t>DEN</a:t>
            </a:r>
            <a:r>
              <a:rPr lang="de-AT" altLang="de-DE" sz="1600" kern="0" dirty="0">
                <a:solidFill>
                  <a:srgbClr val="000000"/>
                </a:solidFill>
              </a:rPr>
              <a:t> </a:t>
            </a: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VOM</a:t>
            </a:r>
            <a:r>
              <a:rPr kumimoji="0" lang="de-AT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KÄUFER ZU ZAHLENDEN PREIS, 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AT" altLang="de-DE" sz="1600" kern="0" dirty="0" smtClean="0">
                <a:solidFill>
                  <a:srgbClr val="000000"/>
                </a:solidFill>
              </a:rPr>
              <a:t>SENKT DEN PREIS, DEN DER VERKÄUFER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ERHÄLT, UND REDUZIERT DIE GLEICH-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GEWICHTSMENGE.</a:t>
            </a:r>
          </a:p>
        </p:txBody>
      </p:sp>
      <p:pic>
        <p:nvPicPr>
          <p:cNvPr id="921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775" y="1807272"/>
            <a:ext cx="1470025" cy="635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6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23" y="5533292"/>
            <a:ext cx="8876545" cy="628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6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" y="1383323"/>
            <a:ext cx="8877300" cy="4656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6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850" y="1693949"/>
            <a:ext cx="1275516" cy="678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921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3263" y="570549"/>
            <a:ext cx="8695857" cy="305751"/>
          </a:xfrm>
        </p:spPr>
        <p:txBody>
          <a:bodyPr/>
          <a:lstStyle/>
          <a:p>
            <a:r>
              <a:rPr lang="de-DE" dirty="0" smtClean="0"/>
              <a:t>Mengensteuer und </a:t>
            </a:r>
            <a:r>
              <a:rPr lang="de-DE" dirty="0" err="1" smtClean="0"/>
              <a:t>marktgleichgewicht</a:t>
            </a:r>
            <a:r>
              <a:rPr lang="de-DE" dirty="0" smtClean="0"/>
              <a:t> (2)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447800" y="1600200"/>
            <a:ext cx="0" cy="30480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447800" y="4648200"/>
            <a:ext cx="40386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" name="Line 19"/>
          <p:cNvSpPr>
            <a:spLocks noChangeShapeType="1"/>
          </p:cNvSpPr>
          <p:nvPr/>
        </p:nvSpPr>
        <p:spPr bwMode="auto">
          <a:xfrm flipV="1">
            <a:off x="1439863" y="2232025"/>
            <a:ext cx="2987675" cy="1431925"/>
          </a:xfrm>
          <a:prstGeom prst="line">
            <a:avLst/>
          </a:prstGeom>
          <a:noFill/>
          <a:ln w="25400">
            <a:solidFill>
              <a:srgbClr val="FF7D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1" name="Line 5"/>
          <p:cNvSpPr>
            <a:spLocks noChangeShapeType="1"/>
          </p:cNvSpPr>
          <p:nvPr/>
        </p:nvSpPr>
        <p:spPr bwMode="auto">
          <a:xfrm>
            <a:off x="3203575" y="3405188"/>
            <a:ext cx="0" cy="125095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 flipH="1">
            <a:off x="1439863" y="3390900"/>
            <a:ext cx="174625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3" name="Line 23"/>
          <p:cNvSpPr>
            <a:spLocks noChangeShapeType="1"/>
          </p:cNvSpPr>
          <p:nvPr/>
        </p:nvSpPr>
        <p:spPr bwMode="auto">
          <a:xfrm>
            <a:off x="2709863" y="3040063"/>
            <a:ext cx="0" cy="1616075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4" name="Line 22"/>
          <p:cNvSpPr>
            <a:spLocks noChangeShapeType="1"/>
          </p:cNvSpPr>
          <p:nvPr/>
        </p:nvSpPr>
        <p:spPr bwMode="auto">
          <a:xfrm flipH="1">
            <a:off x="1439863" y="3054350"/>
            <a:ext cx="12700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5" name="Line 33"/>
          <p:cNvSpPr>
            <a:spLocks noChangeShapeType="1"/>
          </p:cNvSpPr>
          <p:nvPr/>
        </p:nvSpPr>
        <p:spPr bwMode="auto">
          <a:xfrm flipH="1">
            <a:off x="1439863" y="3625850"/>
            <a:ext cx="12700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6" name="Oval 26"/>
          <p:cNvSpPr>
            <a:spLocks noChangeArrowheads="1"/>
          </p:cNvSpPr>
          <p:nvPr/>
        </p:nvSpPr>
        <p:spPr bwMode="auto">
          <a:xfrm>
            <a:off x="1338263" y="2947988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7" name="Oval 24"/>
          <p:cNvSpPr>
            <a:spLocks noChangeArrowheads="1"/>
          </p:cNvSpPr>
          <p:nvPr/>
        </p:nvSpPr>
        <p:spPr bwMode="auto">
          <a:xfrm>
            <a:off x="2608263" y="2947988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8" name="Oval 13"/>
          <p:cNvSpPr>
            <a:spLocks noChangeArrowheads="1"/>
          </p:cNvSpPr>
          <p:nvPr/>
        </p:nvSpPr>
        <p:spPr bwMode="auto">
          <a:xfrm>
            <a:off x="3098800" y="3286125"/>
            <a:ext cx="187325" cy="187325"/>
          </a:xfrm>
          <a:prstGeom prst="ellipse">
            <a:avLst/>
          </a:prstGeom>
          <a:solidFill>
            <a:srgbClr val="FA7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0" name="Oval 25"/>
          <p:cNvSpPr>
            <a:spLocks noChangeArrowheads="1"/>
          </p:cNvSpPr>
          <p:nvPr/>
        </p:nvSpPr>
        <p:spPr bwMode="auto">
          <a:xfrm>
            <a:off x="2622550" y="4548188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1" name="Oval 14"/>
          <p:cNvSpPr>
            <a:spLocks noChangeArrowheads="1"/>
          </p:cNvSpPr>
          <p:nvPr/>
        </p:nvSpPr>
        <p:spPr bwMode="auto">
          <a:xfrm>
            <a:off x="1352550" y="3286125"/>
            <a:ext cx="187325" cy="187325"/>
          </a:xfrm>
          <a:prstGeom prst="ellipse">
            <a:avLst/>
          </a:prstGeom>
          <a:solidFill>
            <a:srgbClr val="FA7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2" name="Oval 30"/>
          <p:cNvSpPr>
            <a:spLocks noChangeArrowheads="1"/>
          </p:cNvSpPr>
          <p:nvPr/>
        </p:nvSpPr>
        <p:spPr bwMode="auto">
          <a:xfrm>
            <a:off x="1349375" y="3524250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3" name="AutoShape 30"/>
          <p:cNvSpPr>
            <a:spLocks noChangeArrowheads="1"/>
          </p:cNvSpPr>
          <p:nvPr/>
        </p:nvSpPr>
        <p:spPr bwMode="auto">
          <a:xfrm>
            <a:off x="2724150" y="4106863"/>
            <a:ext cx="476250" cy="231775"/>
          </a:xfrm>
          <a:prstGeom prst="leftArrow">
            <a:avLst>
              <a:gd name="adj1" fmla="val 50000"/>
              <a:gd name="adj2" fmla="val 102730"/>
            </a:avLst>
          </a:prstGeom>
          <a:solidFill>
            <a:srgbClr val="555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6" name="Oval 30"/>
          <p:cNvSpPr>
            <a:spLocks noChangeArrowheads="1"/>
          </p:cNvSpPr>
          <p:nvPr/>
        </p:nvSpPr>
        <p:spPr bwMode="auto">
          <a:xfrm>
            <a:off x="2600325" y="3570287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7" name="Rectangle 27"/>
          <p:cNvSpPr>
            <a:spLocks noChangeArrowheads="1"/>
          </p:cNvSpPr>
          <p:nvPr/>
        </p:nvSpPr>
        <p:spPr bwMode="auto">
          <a:xfrm>
            <a:off x="938898" y="2754226"/>
            <a:ext cx="39433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b</a:t>
            </a:r>
            <a:endParaRPr kumimoji="0" lang="en-US" altLang="de-DE" sz="1600" b="1" i="0" u="none" strike="noStrike" kern="0" cap="none" spc="0" normalizeH="0" baseline="-25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8" name="Rectangle 16"/>
          <p:cNvSpPr>
            <a:spLocks noChangeArrowheads="1"/>
          </p:cNvSpPr>
          <p:nvPr/>
        </p:nvSpPr>
        <p:spPr bwMode="auto">
          <a:xfrm>
            <a:off x="968205" y="3141663"/>
            <a:ext cx="400751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</a:t>
            </a: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*</a:t>
            </a:r>
          </a:p>
        </p:txBody>
      </p:sp>
      <p:sp>
        <p:nvSpPr>
          <p:cNvPr id="29" name="Rectangle 31"/>
          <p:cNvSpPr>
            <a:spLocks noChangeArrowheads="1"/>
          </p:cNvSpPr>
          <p:nvPr/>
        </p:nvSpPr>
        <p:spPr bwMode="auto">
          <a:xfrm>
            <a:off x="976189" y="3432925"/>
            <a:ext cx="38632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s</a:t>
            </a:r>
            <a:endParaRPr kumimoji="0" lang="en-US" altLang="de-DE" sz="1600" b="1" i="0" u="none" strike="noStrike" kern="0" cap="none" spc="0" normalizeH="0" baseline="-25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0" name="Rectangle 28"/>
          <p:cNvSpPr>
            <a:spLocks noChangeArrowheads="1"/>
          </p:cNvSpPr>
          <p:nvPr/>
        </p:nvSpPr>
        <p:spPr bwMode="auto">
          <a:xfrm>
            <a:off x="2463800" y="4732338"/>
            <a:ext cx="35586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q</a:t>
            </a:r>
            <a:r>
              <a:rPr kumimoji="0" lang="en-US" altLang="de-DE" sz="1600" b="1" i="0" u="none" strike="noStrike" kern="0" cap="none" spc="0" normalizeH="0" baseline="30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t</a:t>
            </a:r>
            <a:endParaRPr kumimoji="0" lang="en-US" altLang="de-DE" sz="1600" b="1" i="0" u="none" strike="noStrike" kern="0" cap="none" spc="0" normalizeH="0" baseline="30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1" name="Rectangle 17"/>
          <p:cNvSpPr>
            <a:spLocks noChangeArrowheads="1"/>
          </p:cNvSpPr>
          <p:nvPr/>
        </p:nvSpPr>
        <p:spPr bwMode="auto">
          <a:xfrm>
            <a:off x="2979738" y="4732338"/>
            <a:ext cx="39113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q*</a:t>
            </a:r>
          </a:p>
        </p:txBody>
      </p:sp>
      <p:sp>
        <p:nvSpPr>
          <p:cNvPr id="32" name="Rectangle 7"/>
          <p:cNvSpPr>
            <a:spLocks noChangeArrowheads="1"/>
          </p:cNvSpPr>
          <p:nvPr/>
        </p:nvSpPr>
        <p:spPr bwMode="auto">
          <a:xfrm>
            <a:off x="1061148" y="1508963"/>
            <a:ext cx="3109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</a:t>
            </a:r>
          </a:p>
        </p:txBody>
      </p:sp>
      <p:sp>
        <p:nvSpPr>
          <p:cNvPr id="33" name="Rectangle 8"/>
          <p:cNvSpPr>
            <a:spLocks noChangeArrowheads="1"/>
          </p:cNvSpPr>
          <p:nvPr/>
        </p:nvSpPr>
        <p:spPr bwMode="auto">
          <a:xfrm>
            <a:off x="5114925" y="4740276"/>
            <a:ext cx="111088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D(p), S(p)</a:t>
            </a:r>
          </a:p>
        </p:txBody>
      </p:sp>
      <p:sp>
        <p:nvSpPr>
          <p:cNvPr id="35" name="Rectangle 21"/>
          <p:cNvSpPr>
            <a:spLocks noChangeArrowheads="1"/>
          </p:cNvSpPr>
          <p:nvPr/>
        </p:nvSpPr>
        <p:spPr bwMode="auto">
          <a:xfrm>
            <a:off x="3557088" y="3968664"/>
            <a:ext cx="368691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>
                <a:solidFill>
                  <a:srgbClr val="000000"/>
                </a:solidFill>
              </a:rPr>
              <a:t>€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t</a:t>
            </a:r>
          </a:p>
        </p:txBody>
      </p:sp>
      <p:sp>
        <p:nvSpPr>
          <p:cNvPr id="36" name="Rectangle 18"/>
          <p:cNvSpPr>
            <a:spLocks noChangeArrowheads="1"/>
          </p:cNvSpPr>
          <p:nvPr/>
        </p:nvSpPr>
        <p:spPr bwMode="auto">
          <a:xfrm>
            <a:off x="4778478" y="2408844"/>
            <a:ext cx="4486806" cy="1570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EINE MENGENSTEUER VERSCHIEBT 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DIE</a:t>
            </a:r>
            <a:r>
              <a:rPr lang="de-AT" altLang="de-DE" sz="1600" kern="0" dirty="0">
                <a:solidFill>
                  <a:srgbClr val="000000"/>
                </a:solidFill>
              </a:rPr>
              <a:t> </a:t>
            </a:r>
            <a:r>
              <a:rPr lang="de-AT" altLang="de-DE" sz="1600" kern="0" dirty="0" smtClean="0">
                <a:solidFill>
                  <a:srgbClr val="000000"/>
                </a:solidFill>
              </a:rPr>
              <a:t>NACHFRAGEKURVE UM €t, ERHÖHT 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AT" altLang="de-DE" sz="1600" kern="0" dirty="0" smtClean="0">
                <a:solidFill>
                  <a:srgbClr val="000000"/>
                </a:solidFill>
              </a:rPr>
              <a:t>DEN</a:t>
            </a:r>
            <a:r>
              <a:rPr lang="de-AT" altLang="de-DE" sz="1600" kern="0" dirty="0">
                <a:solidFill>
                  <a:srgbClr val="000000"/>
                </a:solidFill>
              </a:rPr>
              <a:t> </a:t>
            </a: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VOM</a:t>
            </a:r>
            <a:r>
              <a:rPr kumimoji="0" lang="de-AT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KÄUFER ZU ZAHLENDEN PREIS, 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AT" altLang="de-DE" sz="1600" kern="0" dirty="0" smtClean="0">
                <a:solidFill>
                  <a:srgbClr val="000000"/>
                </a:solidFill>
              </a:rPr>
              <a:t>SENKT DEN PREIS, DEN DER VERKÄUFER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ERHÄLT, UND REDUZIERT DIE GLEICH-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GEWICHTSMENGE.</a:t>
            </a:r>
          </a:p>
        </p:txBody>
      </p:sp>
      <p:sp>
        <p:nvSpPr>
          <p:cNvPr id="37" name="Line 12"/>
          <p:cNvSpPr>
            <a:spLocks noChangeShapeType="1"/>
          </p:cNvSpPr>
          <p:nvPr/>
        </p:nvSpPr>
        <p:spPr bwMode="auto">
          <a:xfrm>
            <a:off x="1439863" y="2116138"/>
            <a:ext cx="3506787" cy="2540000"/>
          </a:xfrm>
          <a:prstGeom prst="line">
            <a:avLst/>
          </a:prstGeom>
          <a:noFill/>
          <a:ln w="25400">
            <a:solidFill>
              <a:srgbClr val="00FF66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8" name="Line 22"/>
          <p:cNvSpPr>
            <a:spLocks noChangeShapeType="1"/>
          </p:cNvSpPr>
          <p:nvPr/>
        </p:nvSpPr>
        <p:spPr bwMode="auto">
          <a:xfrm>
            <a:off x="1439863" y="2689225"/>
            <a:ext cx="2727325" cy="1974850"/>
          </a:xfrm>
          <a:prstGeom prst="line">
            <a:avLst/>
          </a:prstGeom>
          <a:noFill/>
          <a:ln w="25400">
            <a:solidFill>
              <a:srgbClr val="00FF6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9" name="Line 19"/>
          <p:cNvSpPr>
            <a:spLocks noChangeShapeType="1"/>
          </p:cNvSpPr>
          <p:nvPr/>
        </p:nvSpPr>
        <p:spPr bwMode="auto">
          <a:xfrm flipV="1">
            <a:off x="3937000" y="3948113"/>
            <a:ext cx="0" cy="5762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pic>
        <p:nvPicPr>
          <p:cNvPr id="931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711" y="1834209"/>
            <a:ext cx="1407564" cy="609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31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132" y="1728246"/>
            <a:ext cx="1167484" cy="621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319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3263" y="570549"/>
            <a:ext cx="8695857" cy="305751"/>
          </a:xfrm>
        </p:spPr>
        <p:txBody>
          <a:bodyPr/>
          <a:lstStyle/>
          <a:p>
            <a:r>
              <a:rPr lang="de-DE" dirty="0" smtClean="0"/>
              <a:t>Mengensteuer, </a:t>
            </a:r>
            <a:r>
              <a:rPr lang="de-DE" dirty="0" err="1" smtClean="0"/>
              <a:t>marktgleichgewicht</a:t>
            </a:r>
            <a:r>
              <a:rPr lang="de-DE" dirty="0" smtClean="0"/>
              <a:t> und </a:t>
            </a:r>
            <a:r>
              <a:rPr lang="de-DE" dirty="0" err="1" smtClean="0"/>
              <a:t>steuerlast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447800" y="1600200"/>
            <a:ext cx="0" cy="30480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447800" y="4648200"/>
            <a:ext cx="40386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1439863" y="2116138"/>
            <a:ext cx="3506787" cy="2540000"/>
          </a:xfrm>
          <a:prstGeom prst="line">
            <a:avLst/>
          </a:prstGeom>
          <a:noFill/>
          <a:ln w="25400">
            <a:solidFill>
              <a:srgbClr val="00FF6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9" name="Line 19"/>
          <p:cNvSpPr>
            <a:spLocks noChangeShapeType="1"/>
          </p:cNvSpPr>
          <p:nvPr/>
        </p:nvSpPr>
        <p:spPr bwMode="auto">
          <a:xfrm flipV="1">
            <a:off x="1447800" y="2795674"/>
            <a:ext cx="2987675" cy="1431925"/>
          </a:xfrm>
          <a:prstGeom prst="line">
            <a:avLst/>
          </a:prstGeom>
          <a:noFill/>
          <a:ln w="25400">
            <a:solidFill>
              <a:srgbClr val="FF7D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1" name="Line 5"/>
          <p:cNvSpPr>
            <a:spLocks noChangeShapeType="1"/>
          </p:cNvSpPr>
          <p:nvPr/>
        </p:nvSpPr>
        <p:spPr bwMode="auto">
          <a:xfrm>
            <a:off x="3203575" y="3405188"/>
            <a:ext cx="0" cy="125095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 flipH="1">
            <a:off x="1439863" y="3390900"/>
            <a:ext cx="174625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3" name="Line 23"/>
          <p:cNvSpPr>
            <a:spLocks noChangeShapeType="1"/>
          </p:cNvSpPr>
          <p:nvPr/>
        </p:nvSpPr>
        <p:spPr bwMode="auto">
          <a:xfrm>
            <a:off x="2709863" y="3040063"/>
            <a:ext cx="0" cy="1616075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4" name="Line 22"/>
          <p:cNvSpPr>
            <a:spLocks noChangeShapeType="1"/>
          </p:cNvSpPr>
          <p:nvPr/>
        </p:nvSpPr>
        <p:spPr bwMode="auto">
          <a:xfrm flipH="1">
            <a:off x="1439863" y="3054350"/>
            <a:ext cx="12700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5" name="Line 33"/>
          <p:cNvSpPr>
            <a:spLocks noChangeShapeType="1"/>
          </p:cNvSpPr>
          <p:nvPr/>
        </p:nvSpPr>
        <p:spPr bwMode="auto">
          <a:xfrm flipH="1">
            <a:off x="1439863" y="3625850"/>
            <a:ext cx="12700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6" name="Oval 26"/>
          <p:cNvSpPr>
            <a:spLocks noChangeArrowheads="1"/>
          </p:cNvSpPr>
          <p:nvPr/>
        </p:nvSpPr>
        <p:spPr bwMode="auto">
          <a:xfrm>
            <a:off x="1338263" y="2947988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7" name="Oval 24"/>
          <p:cNvSpPr>
            <a:spLocks noChangeArrowheads="1"/>
          </p:cNvSpPr>
          <p:nvPr/>
        </p:nvSpPr>
        <p:spPr bwMode="auto">
          <a:xfrm>
            <a:off x="2608263" y="2947988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8" name="Oval 13"/>
          <p:cNvSpPr>
            <a:spLocks noChangeArrowheads="1"/>
          </p:cNvSpPr>
          <p:nvPr/>
        </p:nvSpPr>
        <p:spPr bwMode="auto">
          <a:xfrm>
            <a:off x="3098800" y="3286125"/>
            <a:ext cx="187325" cy="187325"/>
          </a:xfrm>
          <a:prstGeom prst="ellipse">
            <a:avLst/>
          </a:prstGeom>
          <a:solidFill>
            <a:srgbClr val="FA7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0" name="Oval 25"/>
          <p:cNvSpPr>
            <a:spLocks noChangeArrowheads="1"/>
          </p:cNvSpPr>
          <p:nvPr/>
        </p:nvSpPr>
        <p:spPr bwMode="auto">
          <a:xfrm>
            <a:off x="2622550" y="4548188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1" name="Oval 14"/>
          <p:cNvSpPr>
            <a:spLocks noChangeArrowheads="1"/>
          </p:cNvSpPr>
          <p:nvPr/>
        </p:nvSpPr>
        <p:spPr bwMode="auto">
          <a:xfrm>
            <a:off x="1352550" y="3286125"/>
            <a:ext cx="187325" cy="187325"/>
          </a:xfrm>
          <a:prstGeom prst="ellipse">
            <a:avLst/>
          </a:prstGeom>
          <a:solidFill>
            <a:srgbClr val="FA7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2" name="Oval 30"/>
          <p:cNvSpPr>
            <a:spLocks noChangeArrowheads="1"/>
          </p:cNvSpPr>
          <p:nvPr/>
        </p:nvSpPr>
        <p:spPr bwMode="auto">
          <a:xfrm>
            <a:off x="1349375" y="3524250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6" name="Oval 30"/>
          <p:cNvSpPr>
            <a:spLocks noChangeArrowheads="1"/>
          </p:cNvSpPr>
          <p:nvPr/>
        </p:nvSpPr>
        <p:spPr bwMode="auto">
          <a:xfrm>
            <a:off x="2600325" y="3570287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7" name="Rectangle 27"/>
          <p:cNvSpPr>
            <a:spLocks noChangeArrowheads="1"/>
          </p:cNvSpPr>
          <p:nvPr/>
        </p:nvSpPr>
        <p:spPr bwMode="auto">
          <a:xfrm>
            <a:off x="1019469" y="2735263"/>
            <a:ext cx="39433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b</a:t>
            </a:r>
            <a:endParaRPr kumimoji="0" lang="en-US" altLang="de-DE" sz="1600" b="1" i="0" u="none" strike="noStrike" kern="0" cap="none" spc="0" normalizeH="0" baseline="-25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8" name="Rectangle 16"/>
          <p:cNvSpPr>
            <a:spLocks noChangeArrowheads="1"/>
          </p:cNvSpPr>
          <p:nvPr/>
        </p:nvSpPr>
        <p:spPr bwMode="auto">
          <a:xfrm>
            <a:off x="1021072" y="3124200"/>
            <a:ext cx="39113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p*</a:t>
            </a:r>
          </a:p>
        </p:txBody>
      </p:sp>
      <p:sp>
        <p:nvSpPr>
          <p:cNvPr id="29" name="Rectangle 31"/>
          <p:cNvSpPr>
            <a:spLocks noChangeArrowheads="1"/>
          </p:cNvSpPr>
          <p:nvPr/>
        </p:nvSpPr>
        <p:spPr bwMode="auto">
          <a:xfrm>
            <a:off x="976189" y="3432925"/>
            <a:ext cx="38632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s</a:t>
            </a:r>
            <a:endParaRPr kumimoji="0" lang="en-US" altLang="de-DE" sz="1600" b="1" i="0" u="none" strike="noStrike" kern="0" cap="none" spc="0" normalizeH="0" baseline="-25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0" name="Rectangle 28"/>
          <p:cNvSpPr>
            <a:spLocks noChangeArrowheads="1"/>
          </p:cNvSpPr>
          <p:nvPr/>
        </p:nvSpPr>
        <p:spPr bwMode="auto">
          <a:xfrm>
            <a:off x="2463800" y="4732338"/>
            <a:ext cx="378309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q</a:t>
            </a:r>
            <a:r>
              <a:rPr kumimoji="0" lang="en-US" altLang="de-DE" sz="1800" b="1" i="0" u="none" strike="noStrike" kern="0" cap="none" spc="0" normalizeH="0" baseline="30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t</a:t>
            </a:r>
            <a:endParaRPr kumimoji="0" lang="en-US" altLang="de-DE" sz="1800" b="1" i="0" u="none" strike="noStrike" kern="0" cap="none" spc="0" normalizeH="0" baseline="30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1" name="Rectangle 17"/>
          <p:cNvSpPr>
            <a:spLocks noChangeArrowheads="1"/>
          </p:cNvSpPr>
          <p:nvPr/>
        </p:nvSpPr>
        <p:spPr bwMode="auto">
          <a:xfrm>
            <a:off x="2979738" y="4732338"/>
            <a:ext cx="416781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q*</a:t>
            </a:r>
          </a:p>
        </p:txBody>
      </p:sp>
      <p:sp>
        <p:nvSpPr>
          <p:cNvPr id="32" name="Rectangle 7"/>
          <p:cNvSpPr>
            <a:spLocks noChangeArrowheads="1"/>
          </p:cNvSpPr>
          <p:nvPr/>
        </p:nvSpPr>
        <p:spPr bwMode="auto">
          <a:xfrm>
            <a:off x="1061148" y="1508963"/>
            <a:ext cx="3109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</a:t>
            </a:r>
          </a:p>
        </p:txBody>
      </p:sp>
      <p:sp>
        <p:nvSpPr>
          <p:cNvPr id="33" name="Rectangle 8"/>
          <p:cNvSpPr>
            <a:spLocks noChangeArrowheads="1"/>
          </p:cNvSpPr>
          <p:nvPr/>
        </p:nvSpPr>
        <p:spPr bwMode="auto">
          <a:xfrm>
            <a:off x="5114925" y="4740276"/>
            <a:ext cx="111088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D(p), S(p)</a:t>
            </a:r>
          </a:p>
        </p:txBody>
      </p:sp>
      <p:sp>
        <p:nvSpPr>
          <p:cNvPr id="37" name="Rectangle 30"/>
          <p:cNvSpPr>
            <a:spLocks noChangeArrowheads="1"/>
          </p:cNvSpPr>
          <p:nvPr/>
        </p:nvSpPr>
        <p:spPr bwMode="auto">
          <a:xfrm>
            <a:off x="1447800" y="3048000"/>
            <a:ext cx="1257300" cy="342900"/>
          </a:xfrm>
          <a:prstGeom prst="rect">
            <a:avLst/>
          </a:prstGeom>
          <a:solidFill>
            <a:srgbClr val="00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8" name="Rectangle 34"/>
          <p:cNvSpPr>
            <a:spLocks noChangeArrowheads="1"/>
          </p:cNvSpPr>
          <p:nvPr/>
        </p:nvSpPr>
        <p:spPr bwMode="auto">
          <a:xfrm>
            <a:off x="1458912" y="3423713"/>
            <a:ext cx="1257300" cy="228600"/>
          </a:xfrm>
          <a:prstGeom prst="rect">
            <a:avLst/>
          </a:prstGeom>
          <a:solidFill>
            <a:srgbClr val="FF7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9" name="Rectangle 31"/>
          <p:cNvSpPr>
            <a:spLocks noChangeArrowheads="1"/>
          </p:cNvSpPr>
          <p:nvPr/>
        </p:nvSpPr>
        <p:spPr bwMode="auto">
          <a:xfrm>
            <a:off x="2516498" y="2107253"/>
            <a:ext cx="2175275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VON DEN KÄUFERN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BEZAHLTE STEUER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0" name="Rectangle 33"/>
          <p:cNvSpPr>
            <a:spLocks noChangeArrowheads="1"/>
          </p:cNvSpPr>
          <p:nvPr/>
        </p:nvSpPr>
        <p:spPr bwMode="auto">
          <a:xfrm>
            <a:off x="4660900" y="3530686"/>
            <a:ext cx="2595262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VON DEN VERKÄUFERN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BEZAHLTE STEUER 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1" name="Line 32"/>
          <p:cNvSpPr>
            <a:spLocks noChangeShapeType="1"/>
          </p:cNvSpPr>
          <p:nvPr/>
        </p:nvSpPr>
        <p:spPr bwMode="auto">
          <a:xfrm flipH="1">
            <a:off x="2237580" y="2692671"/>
            <a:ext cx="861219" cy="517081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42" name="Line 35"/>
          <p:cNvSpPr>
            <a:spLocks noChangeShapeType="1"/>
          </p:cNvSpPr>
          <p:nvPr/>
        </p:nvSpPr>
        <p:spPr bwMode="auto">
          <a:xfrm flipH="1" flipV="1">
            <a:off x="2146300" y="3479800"/>
            <a:ext cx="2514600" cy="3556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pic>
        <p:nvPicPr>
          <p:cNvPr id="952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3" y="1678561"/>
            <a:ext cx="1485165" cy="643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52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315" y="2735263"/>
            <a:ext cx="1258948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427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3263" y="545149"/>
            <a:ext cx="8695857" cy="369251"/>
          </a:xfrm>
        </p:spPr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Mengensteuer und </a:t>
            </a:r>
            <a:r>
              <a:rPr lang="de-DE" dirty="0" err="1">
                <a:solidFill>
                  <a:srgbClr val="000000"/>
                </a:solidFill>
              </a:rPr>
              <a:t>marktgleichgewicht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smtClean="0">
                <a:solidFill>
                  <a:srgbClr val="000000"/>
                </a:solidFill>
              </a:rPr>
              <a:t>– algebraisch (1)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0798286"/>
              </p:ext>
            </p:extLst>
          </p:nvPr>
        </p:nvGraphicFramePr>
        <p:xfrm>
          <a:off x="2097432" y="1239926"/>
          <a:ext cx="1755240" cy="369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443" name="Formel" r:id="rId3" imgW="2476410" imgH="390691" progId="Equation.3">
                  <p:embed/>
                </p:oleObj>
              </mc:Choice>
              <mc:Fallback>
                <p:oleObj name="Formel" r:id="rId3" imgW="2476410" imgH="390691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7432" y="1239926"/>
                        <a:ext cx="1755240" cy="36997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6998010"/>
              </p:ext>
            </p:extLst>
          </p:nvPr>
        </p:nvGraphicFramePr>
        <p:xfrm>
          <a:off x="5347341" y="1228900"/>
          <a:ext cx="1958112" cy="350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444" name="Formel" r:id="rId5" imgW="2562113" imgH="390691" progId="Equation.3">
                  <p:embed/>
                </p:oleObj>
              </mc:Choice>
              <mc:Fallback>
                <p:oleObj name="Formel" r:id="rId5" imgW="2562113" imgH="390691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7341" y="1228900"/>
                        <a:ext cx="1958112" cy="3502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k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2200694"/>
              </p:ext>
            </p:extLst>
          </p:nvPr>
        </p:nvGraphicFramePr>
        <p:xfrm>
          <a:off x="1774187" y="2454828"/>
          <a:ext cx="1343025" cy="3699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445" name="Formel" r:id="rId7" imgW="1676400" imgH="390691" progId="Equation.3">
                  <p:embed/>
                </p:oleObj>
              </mc:Choice>
              <mc:Fallback>
                <p:oleObj name="Formel" r:id="rId7" imgW="1676400" imgH="390691" progId="Equation.3">
                  <p:embed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4187" y="2454828"/>
                        <a:ext cx="1343025" cy="36997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k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3876258"/>
              </p:ext>
            </p:extLst>
          </p:nvPr>
        </p:nvGraphicFramePr>
        <p:xfrm>
          <a:off x="4546600" y="2478088"/>
          <a:ext cx="2217773" cy="369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446" name="Formel" r:id="rId9" imgW="2828903" imgH="390691" progId="Equation.3">
                  <p:embed/>
                </p:oleObj>
              </mc:Choice>
              <mc:Fallback>
                <p:oleObj name="Formel" r:id="rId9" imgW="2828903" imgH="390691" progId="Equation.3">
                  <p:embed/>
                  <p:pic>
                    <p:nvPicPr>
                      <p:cNvPr id="0" name="Object 7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6600" y="2478088"/>
                        <a:ext cx="2217773" cy="36997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k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0451916"/>
              </p:ext>
            </p:extLst>
          </p:nvPr>
        </p:nvGraphicFramePr>
        <p:xfrm>
          <a:off x="1875183" y="3279648"/>
          <a:ext cx="5610706" cy="5502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447" name="Formel" r:id="rId11" imgW="6343784" imgH="800020" progId="Equation.3">
                  <p:embed/>
                </p:oleObj>
              </mc:Choice>
              <mc:Fallback>
                <p:oleObj name="Formel" r:id="rId11" imgW="6343784" imgH="800020" progId="Equation.3">
                  <p:embed/>
                  <p:pic>
                    <p:nvPicPr>
                      <p:cNvPr id="0" name="Object 8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5183" y="3279648"/>
                        <a:ext cx="5610706" cy="5502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687388" y="1927226"/>
            <a:ext cx="607698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IM GLEICHGEWICHT MIT MENGENSTEUER t MUSS GELTEN</a:t>
            </a:r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4069318" y="1239926"/>
            <a:ext cx="62837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/>
              <a:t>U</a:t>
            </a:r>
            <a:r>
              <a:rPr lang="en-US" altLang="de-DE" sz="1600" dirty="0" smtClean="0"/>
              <a:t>ND</a:t>
            </a:r>
            <a:endParaRPr lang="en-US" altLang="de-DE" sz="1600" dirty="0"/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3409287" y="2478088"/>
            <a:ext cx="686085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800" dirty="0" smtClean="0"/>
              <a:t>UND</a:t>
            </a:r>
            <a:endParaRPr lang="en-US" altLang="de-DE" sz="1800" dirty="0"/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auto">
          <a:xfrm>
            <a:off x="1652932" y="2478088"/>
            <a:ext cx="444500" cy="457200"/>
          </a:xfrm>
          <a:prstGeom prst="ellips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de-DE"/>
          </a:p>
        </p:txBody>
      </p:sp>
      <p:sp>
        <p:nvSpPr>
          <p:cNvPr id="18" name="Arc 16"/>
          <p:cNvSpPr>
            <a:spLocks/>
          </p:cNvSpPr>
          <p:nvPr/>
        </p:nvSpPr>
        <p:spPr bwMode="auto">
          <a:xfrm rot="11880000">
            <a:off x="1887539" y="2216236"/>
            <a:ext cx="3346450" cy="1263650"/>
          </a:xfrm>
          <a:custGeom>
            <a:avLst/>
            <a:gdLst>
              <a:gd name="T0" fmla="*/ 0 w 21512"/>
              <a:gd name="T1" fmla="*/ 2147483647 h 21600"/>
              <a:gd name="T2" fmla="*/ 2147483647 w 21512"/>
              <a:gd name="T3" fmla="*/ 0 h 21600"/>
              <a:gd name="T4" fmla="*/ 2147483647 w 21512"/>
              <a:gd name="T5" fmla="*/ 2147483647 h 21600"/>
              <a:gd name="T6" fmla="*/ 0 60000 65536"/>
              <a:gd name="T7" fmla="*/ 0 60000 65536"/>
              <a:gd name="T8" fmla="*/ 0 60000 65536"/>
              <a:gd name="T9" fmla="*/ 0 w 21512"/>
              <a:gd name="T10" fmla="*/ 0 h 21600"/>
              <a:gd name="T11" fmla="*/ 21512 w 2151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12" h="21600" fill="none" extrusionOk="0">
                <a:moveTo>
                  <a:pt x="0" y="19647"/>
                </a:moveTo>
                <a:cubicBezTo>
                  <a:pt x="1010" y="8524"/>
                  <a:pt x="10333" y="5"/>
                  <a:pt x="21502" y="0"/>
                </a:cubicBezTo>
              </a:path>
              <a:path w="21512" h="21600" stroke="0" extrusionOk="0">
                <a:moveTo>
                  <a:pt x="0" y="19647"/>
                </a:moveTo>
                <a:cubicBezTo>
                  <a:pt x="1010" y="8524"/>
                  <a:pt x="10333" y="5"/>
                  <a:pt x="21502" y="0"/>
                </a:cubicBezTo>
                <a:lnTo>
                  <a:pt x="21512" y="21600"/>
                </a:lnTo>
                <a:lnTo>
                  <a:pt x="0" y="19647"/>
                </a:lnTo>
                <a:close/>
              </a:path>
            </a:pathLst>
          </a:custGeom>
          <a:noFill/>
          <a:ln w="25400" cap="rnd">
            <a:solidFill>
              <a:schemeClr val="accent1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19" name="Objek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3248225"/>
              </p:ext>
            </p:extLst>
          </p:nvPr>
        </p:nvGraphicFramePr>
        <p:xfrm>
          <a:off x="1774187" y="4145280"/>
          <a:ext cx="1978142" cy="5398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448" name="Formel" r:id="rId13" imgW="2257313" imgH="800020" progId="Equation.3">
                  <p:embed/>
                </p:oleObj>
              </mc:Choice>
              <mc:Fallback>
                <p:oleObj name="Formel" r:id="rId13" imgW="2257313" imgH="800020" progId="Equation.3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4187" y="4145280"/>
                        <a:ext cx="1978142" cy="5398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k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4988000"/>
              </p:ext>
            </p:extLst>
          </p:nvPr>
        </p:nvGraphicFramePr>
        <p:xfrm>
          <a:off x="4991101" y="4169663"/>
          <a:ext cx="2726436" cy="567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449" name="Formel" r:id="rId15" imgW="2800216" imgH="800020" progId="Equation.3">
                  <p:embed/>
                </p:oleObj>
              </mc:Choice>
              <mc:Fallback>
                <p:oleObj name="Formel" r:id="rId15" imgW="2800216" imgH="800020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91101" y="4169663"/>
                        <a:ext cx="2726436" cy="567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13"/>
          <p:cNvSpPr>
            <a:spLocks noChangeArrowheads="1"/>
          </p:cNvSpPr>
          <p:nvPr/>
        </p:nvSpPr>
        <p:spPr bwMode="auto">
          <a:xfrm>
            <a:off x="4095371" y="4256088"/>
            <a:ext cx="686085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800" dirty="0" smtClean="0"/>
              <a:t>UND</a:t>
            </a:r>
            <a:endParaRPr lang="en-US" altLang="de-DE" sz="1800" dirty="0"/>
          </a:p>
        </p:txBody>
      </p:sp>
      <p:graphicFrame>
        <p:nvGraphicFramePr>
          <p:cNvPr id="22" name="Objekt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9605804"/>
              </p:ext>
            </p:extLst>
          </p:nvPr>
        </p:nvGraphicFramePr>
        <p:xfrm>
          <a:off x="2756452" y="5411490"/>
          <a:ext cx="995877" cy="5145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450" name="Equation" r:id="rId17" imgW="1809795" imgH="914360" progId="Equation.3">
                  <p:embed/>
                </p:oleObj>
              </mc:Choice>
              <mc:Fallback>
                <p:oleObj name="Equation" r:id="rId17" imgW="1809795" imgH="914360" progId="Equation.3">
                  <p:embed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6452" y="5411490"/>
                        <a:ext cx="995877" cy="5145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598488" y="5043488"/>
            <a:ext cx="670696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UND ZUM VERGLEICH PREIS UND MENGE OHNE BESTEUERUNG:</a:t>
            </a:r>
            <a:endParaRPr lang="en-US" altLang="de-DE" sz="1600" dirty="0"/>
          </a:p>
        </p:txBody>
      </p:sp>
      <p:graphicFrame>
        <p:nvGraphicFramePr>
          <p:cNvPr id="23" name="Objekt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6845105"/>
              </p:ext>
            </p:extLst>
          </p:nvPr>
        </p:nvGraphicFramePr>
        <p:xfrm>
          <a:off x="4572000" y="5382684"/>
          <a:ext cx="1233902" cy="5367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451" name="Formel" r:id="rId19" imgW="1924184" imgH="800020" progId="Equation.2">
                  <p:embed/>
                </p:oleObj>
              </mc:Choice>
              <mc:Fallback>
                <p:oleObj name="Formel" r:id="rId19" imgW="1924184" imgH="800020" progId="Equation.2">
                  <p:embed/>
                  <p:pic>
                    <p:nvPicPr>
                      <p:cNvPr id="0" name="Objekt 11"/>
                      <p:cNvPicPr>
                        <a:picLocks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5382684"/>
                        <a:ext cx="1233902" cy="5367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3169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9763" y="913449"/>
            <a:ext cx="8695857" cy="381951"/>
          </a:xfrm>
        </p:spPr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Mengensteuer und </a:t>
            </a:r>
            <a:r>
              <a:rPr lang="de-DE" dirty="0" err="1">
                <a:solidFill>
                  <a:srgbClr val="000000"/>
                </a:solidFill>
              </a:rPr>
              <a:t>marktgleichgewicht</a:t>
            </a:r>
            <a:r>
              <a:rPr lang="de-DE" dirty="0">
                <a:solidFill>
                  <a:srgbClr val="000000"/>
                </a:solidFill>
              </a:rPr>
              <a:t> – algebraisch </a:t>
            </a:r>
            <a:r>
              <a:rPr lang="de-DE" dirty="0" smtClean="0">
                <a:solidFill>
                  <a:srgbClr val="000000"/>
                </a:solidFill>
              </a:rPr>
              <a:t>(2)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idx="1"/>
          </p:nvPr>
        </p:nvSpPr>
        <p:spPr bwMode="auto">
          <a:xfrm>
            <a:off x="736600" y="1435100"/>
            <a:ext cx="760220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Die von den </a:t>
            </a:r>
            <a:r>
              <a:rPr lang="en-US" altLang="de-DE" sz="1600" dirty="0" err="1" smtClean="0"/>
              <a:t>käufern</a:t>
            </a:r>
            <a:r>
              <a:rPr lang="en-US" altLang="de-DE" sz="1600" dirty="0" smtClean="0"/>
              <a:t> pro </a:t>
            </a:r>
            <a:r>
              <a:rPr lang="en-US" altLang="de-DE" sz="1600" dirty="0" err="1" smtClean="0"/>
              <a:t>mengeneinheit</a:t>
            </a:r>
            <a:r>
              <a:rPr lang="en-US" altLang="de-DE" sz="1600" dirty="0" smtClean="0"/>
              <a:t> </a:t>
            </a:r>
            <a:r>
              <a:rPr lang="en-US" altLang="de-DE" sz="1600" dirty="0" err="1" smtClean="0"/>
              <a:t>bezahlte</a:t>
            </a:r>
            <a:r>
              <a:rPr lang="en-US" altLang="de-DE" sz="1600" dirty="0" smtClean="0"/>
              <a:t> </a:t>
            </a:r>
            <a:r>
              <a:rPr lang="en-US" altLang="de-DE" sz="1600" dirty="0" err="1" smtClean="0"/>
              <a:t>steuer</a:t>
            </a:r>
            <a:r>
              <a:rPr lang="en-US" altLang="de-DE" sz="1600" dirty="0" smtClean="0"/>
              <a:t> </a:t>
            </a:r>
            <a:r>
              <a:rPr lang="en-US" altLang="de-DE" sz="1600" dirty="0" err="1" smtClean="0"/>
              <a:t>ist</a:t>
            </a:r>
            <a:endParaRPr lang="en-US" altLang="de-DE" sz="1600" dirty="0"/>
          </a:p>
        </p:txBody>
      </p:sp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6432956"/>
              </p:ext>
            </p:extLst>
          </p:nvPr>
        </p:nvGraphicFramePr>
        <p:xfrm>
          <a:off x="2590800" y="1921565"/>
          <a:ext cx="4612609" cy="4914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174" name="Formel" r:id="rId3" imgW="5372010" imgH="800020" progId="Equation.3">
                  <p:embed/>
                </p:oleObj>
              </mc:Choice>
              <mc:Fallback>
                <p:oleObj name="Formel" r:id="rId3" imgW="5372010" imgH="800020" progId="Equation.3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1921565"/>
                        <a:ext cx="4612609" cy="49143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706438" y="2771775"/>
            <a:ext cx="8156848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UND DIE VON DEN VERKÄUFERN PRO MENGENEINHEIT BEZAHLTE STEUER IST</a:t>
            </a:r>
            <a:endParaRPr lang="en-US" altLang="de-DE" sz="1600" dirty="0"/>
          </a:p>
        </p:txBody>
      </p:sp>
      <p:graphicFrame>
        <p:nvGraphicFramePr>
          <p:cNvPr id="9" name="Objek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3651701"/>
              </p:ext>
            </p:extLst>
          </p:nvPr>
        </p:nvGraphicFramePr>
        <p:xfrm>
          <a:off x="2629052" y="3260035"/>
          <a:ext cx="4574357" cy="484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175" name="Formel" r:id="rId5" imgW="5343682" imgH="800020" progId="Equation.3">
                  <p:embed/>
                </p:oleObj>
              </mc:Choice>
              <mc:Fallback>
                <p:oleObj name="Formel" r:id="rId5" imgW="5343682" imgH="800020" progId="Equation.3">
                  <p:embed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9052" y="3260035"/>
                        <a:ext cx="4574357" cy="4849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812456" y="4064837"/>
            <a:ext cx="6496971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INSGESAMT ZAHLEN KÄUFER UND VERKÄUFER DIE STEUER T</a:t>
            </a:r>
            <a:endParaRPr lang="en-US" altLang="de-DE" sz="1600" dirty="0"/>
          </a:p>
        </p:txBody>
      </p:sp>
      <p:graphicFrame>
        <p:nvGraphicFramePr>
          <p:cNvPr id="11" name="Objek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2872948"/>
              </p:ext>
            </p:extLst>
          </p:nvPr>
        </p:nvGraphicFramePr>
        <p:xfrm>
          <a:off x="3314701" y="4664764"/>
          <a:ext cx="3377648" cy="5803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176" name="Formel" r:id="rId7" imgW="3810000" imgH="800020" progId="Equation.3">
                  <p:embed/>
                </p:oleObj>
              </mc:Choice>
              <mc:Fallback>
                <p:oleObj name="Formel" r:id="rId7" imgW="3810000" imgH="800020" progId="Equation.3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4701" y="4664764"/>
                        <a:ext cx="3377648" cy="58033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/>
          <p:cNvSpPr/>
          <p:nvPr/>
        </p:nvSpPr>
        <p:spPr>
          <a:xfrm>
            <a:off x="873262" y="5417234"/>
            <a:ext cx="701178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DIE INZIDENZ DER MENGENSTEUER HÄNGT VON DEN RELATIVEN PREISELASTIZITÄTEN DER NACHFRAGE UND DES ANGEBOTS AB.</a:t>
            </a:r>
            <a:endParaRPr lang="en-US" alt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260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Begriff des </a:t>
            </a:r>
            <a:r>
              <a:rPr lang="de-DE" dirty="0" err="1" smtClean="0"/>
              <a:t>gleichgewichts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2168526"/>
            <a:ext cx="8697417" cy="3821966"/>
          </a:xfrm>
        </p:spPr>
        <p:txBody>
          <a:bodyPr/>
          <a:lstStyle/>
          <a:p>
            <a:endParaRPr lang="de-DE" b="0" dirty="0" smtClean="0"/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Ein markt ist im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gleichgewicht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wenn die gesamte von den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käufern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nachgefragte menge gleich der gesamten von den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verkäufern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angebotenen menge ist.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Oder: ein markt ist im gleichgewicht, wenn die summe aller beabsichtigten (oder geplanten)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käufe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gleich der summe aller beabsichtigen (oder geplanten)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verkäufe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ist.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Das bedeutet, dass die geplanten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aktivitäten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beider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marktseiten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übereinstimmen. 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223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4"/>
          <p:cNvSpPr>
            <a:spLocks noChangeArrowheads="1"/>
          </p:cNvSpPr>
          <p:nvPr/>
        </p:nvSpPr>
        <p:spPr bwMode="auto">
          <a:xfrm>
            <a:off x="1472298" y="3390987"/>
            <a:ext cx="1257300" cy="228600"/>
          </a:xfrm>
          <a:prstGeom prst="rect">
            <a:avLst/>
          </a:prstGeom>
          <a:solidFill>
            <a:srgbClr val="FF7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7" name="Rectangle 30"/>
          <p:cNvSpPr>
            <a:spLocks noChangeArrowheads="1"/>
          </p:cNvSpPr>
          <p:nvPr/>
        </p:nvSpPr>
        <p:spPr bwMode="auto">
          <a:xfrm>
            <a:off x="1468876" y="3048000"/>
            <a:ext cx="1236224" cy="342900"/>
          </a:xfrm>
          <a:prstGeom prst="rect">
            <a:avLst/>
          </a:prstGeom>
          <a:solidFill>
            <a:srgbClr val="00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36897" y="782584"/>
            <a:ext cx="8695857" cy="305751"/>
          </a:xfrm>
        </p:spPr>
        <p:txBody>
          <a:bodyPr/>
          <a:lstStyle/>
          <a:p>
            <a:r>
              <a:rPr lang="de-DE" dirty="0" smtClean="0"/>
              <a:t>Mengensteuer, </a:t>
            </a:r>
            <a:r>
              <a:rPr lang="de-DE" dirty="0" err="1" smtClean="0"/>
              <a:t>marktgleichgewicht</a:t>
            </a:r>
            <a:r>
              <a:rPr lang="de-DE" dirty="0" smtClean="0"/>
              <a:t> und </a:t>
            </a:r>
            <a:r>
              <a:rPr lang="de-DE" dirty="0" err="1" smtClean="0"/>
              <a:t>steuerinzidenz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447800" y="1600200"/>
            <a:ext cx="0" cy="30480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447800" y="4648200"/>
            <a:ext cx="40386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1439863" y="2116138"/>
            <a:ext cx="3506787" cy="2540000"/>
          </a:xfrm>
          <a:prstGeom prst="line">
            <a:avLst/>
          </a:prstGeom>
          <a:noFill/>
          <a:ln w="25400">
            <a:solidFill>
              <a:srgbClr val="00FF6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9" name="Line 19"/>
          <p:cNvSpPr>
            <a:spLocks noChangeShapeType="1"/>
          </p:cNvSpPr>
          <p:nvPr/>
        </p:nvSpPr>
        <p:spPr bwMode="auto">
          <a:xfrm flipV="1">
            <a:off x="1447800" y="2795674"/>
            <a:ext cx="2987675" cy="1431925"/>
          </a:xfrm>
          <a:prstGeom prst="line">
            <a:avLst/>
          </a:prstGeom>
          <a:noFill/>
          <a:ln w="25400">
            <a:solidFill>
              <a:srgbClr val="FF7D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1" name="Line 5"/>
          <p:cNvSpPr>
            <a:spLocks noChangeShapeType="1"/>
          </p:cNvSpPr>
          <p:nvPr/>
        </p:nvSpPr>
        <p:spPr bwMode="auto">
          <a:xfrm>
            <a:off x="3203575" y="3405188"/>
            <a:ext cx="0" cy="125095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 flipH="1">
            <a:off x="1439863" y="3390900"/>
            <a:ext cx="174625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3" name="Line 23"/>
          <p:cNvSpPr>
            <a:spLocks noChangeShapeType="1"/>
          </p:cNvSpPr>
          <p:nvPr/>
        </p:nvSpPr>
        <p:spPr bwMode="auto">
          <a:xfrm>
            <a:off x="2709863" y="3040063"/>
            <a:ext cx="0" cy="1616075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4" name="Line 22"/>
          <p:cNvSpPr>
            <a:spLocks noChangeShapeType="1"/>
          </p:cNvSpPr>
          <p:nvPr/>
        </p:nvSpPr>
        <p:spPr bwMode="auto">
          <a:xfrm flipH="1">
            <a:off x="1439863" y="3054350"/>
            <a:ext cx="12700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5" name="Line 33"/>
          <p:cNvSpPr>
            <a:spLocks noChangeShapeType="1"/>
          </p:cNvSpPr>
          <p:nvPr/>
        </p:nvSpPr>
        <p:spPr bwMode="auto">
          <a:xfrm flipH="1">
            <a:off x="1439863" y="3625850"/>
            <a:ext cx="12700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6" name="Oval 26"/>
          <p:cNvSpPr>
            <a:spLocks noChangeArrowheads="1"/>
          </p:cNvSpPr>
          <p:nvPr/>
        </p:nvSpPr>
        <p:spPr bwMode="auto">
          <a:xfrm>
            <a:off x="1338263" y="2947988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7" name="Oval 24"/>
          <p:cNvSpPr>
            <a:spLocks noChangeArrowheads="1"/>
          </p:cNvSpPr>
          <p:nvPr/>
        </p:nvSpPr>
        <p:spPr bwMode="auto">
          <a:xfrm>
            <a:off x="2654300" y="2908300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8" name="Oval 13"/>
          <p:cNvSpPr>
            <a:spLocks noChangeArrowheads="1"/>
          </p:cNvSpPr>
          <p:nvPr/>
        </p:nvSpPr>
        <p:spPr bwMode="auto">
          <a:xfrm>
            <a:off x="3098800" y="3286125"/>
            <a:ext cx="187325" cy="187325"/>
          </a:xfrm>
          <a:prstGeom prst="ellipse">
            <a:avLst/>
          </a:prstGeom>
          <a:solidFill>
            <a:srgbClr val="FA7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0" name="Oval 25"/>
          <p:cNvSpPr>
            <a:spLocks noChangeArrowheads="1"/>
          </p:cNvSpPr>
          <p:nvPr/>
        </p:nvSpPr>
        <p:spPr bwMode="auto">
          <a:xfrm>
            <a:off x="2622550" y="4548188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1" name="Oval 14"/>
          <p:cNvSpPr>
            <a:spLocks noChangeArrowheads="1"/>
          </p:cNvSpPr>
          <p:nvPr/>
        </p:nvSpPr>
        <p:spPr bwMode="auto">
          <a:xfrm>
            <a:off x="1352550" y="3286125"/>
            <a:ext cx="187325" cy="187325"/>
          </a:xfrm>
          <a:prstGeom prst="ellipse">
            <a:avLst/>
          </a:prstGeom>
          <a:solidFill>
            <a:srgbClr val="FA7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2" name="Oval 30"/>
          <p:cNvSpPr>
            <a:spLocks noChangeArrowheads="1"/>
          </p:cNvSpPr>
          <p:nvPr/>
        </p:nvSpPr>
        <p:spPr bwMode="auto">
          <a:xfrm>
            <a:off x="1349375" y="3524250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6" name="Oval 30"/>
          <p:cNvSpPr>
            <a:spLocks noChangeArrowheads="1"/>
          </p:cNvSpPr>
          <p:nvPr/>
        </p:nvSpPr>
        <p:spPr bwMode="auto">
          <a:xfrm>
            <a:off x="2600325" y="3570287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7" name="Rectangle 27"/>
          <p:cNvSpPr>
            <a:spLocks noChangeArrowheads="1"/>
          </p:cNvSpPr>
          <p:nvPr/>
        </p:nvSpPr>
        <p:spPr bwMode="auto">
          <a:xfrm>
            <a:off x="938898" y="2754226"/>
            <a:ext cx="39433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b</a:t>
            </a:r>
            <a:endParaRPr kumimoji="0" lang="en-US" altLang="de-DE" sz="1600" b="1" i="0" u="none" strike="noStrike" kern="0" cap="none" spc="0" normalizeH="0" baseline="-25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8" name="Rectangle 16"/>
          <p:cNvSpPr>
            <a:spLocks noChangeArrowheads="1"/>
          </p:cNvSpPr>
          <p:nvPr/>
        </p:nvSpPr>
        <p:spPr bwMode="auto">
          <a:xfrm>
            <a:off x="968205" y="3141663"/>
            <a:ext cx="39113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p*</a:t>
            </a:r>
          </a:p>
        </p:txBody>
      </p:sp>
      <p:sp>
        <p:nvSpPr>
          <p:cNvPr id="29" name="Rectangle 31"/>
          <p:cNvSpPr>
            <a:spLocks noChangeArrowheads="1"/>
          </p:cNvSpPr>
          <p:nvPr/>
        </p:nvSpPr>
        <p:spPr bwMode="auto">
          <a:xfrm>
            <a:off x="976189" y="3432925"/>
            <a:ext cx="38632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s</a:t>
            </a:r>
            <a:endParaRPr kumimoji="0" lang="en-US" altLang="de-DE" sz="1600" b="1" i="0" u="none" strike="noStrike" kern="0" cap="none" spc="0" normalizeH="0" baseline="-25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0" name="Rectangle 28"/>
          <p:cNvSpPr>
            <a:spLocks noChangeArrowheads="1"/>
          </p:cNvSpPr>
          <p:nvPr/>
        </p:nvSpPr>
        <p:spPr bwMode="auto">
          <a:xfrm>
            <a:off x="2463800" y="4732338"/>
            <a:ext cx="35586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q</a:t>
            </a:r>
            <a:r>
              <a:rPr kumimoji="0" lang="en-US" altLang="de-DE" sz="1600" b="1" i="0" u="none" strike="noStrike" kern="0" cap="none" spc="0" normalizeH="0" baseline="30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t</a:t>
            </a:r>
            <a:endParaRPr kumimoji="0" lang="en-US" altLang="de-DE" sz="1600" b="1" i="0" u="none" strike="noStrike" kern="0" cap="none" spc="0" normalizeH="0" baseline="30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1" name="Rectangle 17"/>
          <p:cNvSpPr>
            <a:spLocks noChangeArrowheads="1"/>
          </p:cNvSpPr>
          <p:nvPr/>
        </p:nvSpPr>
        <p:spPr bwMode="auto">
          <a:xfrm>
            <a:off x="2979738" y="4732338"/>
            <a:ext cx="39113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q*</a:t>
            </a:r>
          </a:p>
        </p:txBody>
      </p:sp>
      <p:sp>
        <p:nvSpPr>
          <p:cNvPr id="32" name="Rectangle 7"/>
          <p:cNvSpPr>
            <a:spLocks noChangeArrowheads="1"/>
          </p:cNvSpPr>
          <p:nvPr/>
        </p:nvSpPr>
        <p:spPr bwMode="auto">
          <a:xfrm>
            <a:off x="1061148" y="1508963"/>
            <a:ext cx="3109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</a:t>
            </a:r>
          </a:p>
        </p:txBody>
      </p:sp>
      <p:sp>
        <p:nvSpPr>
          <p:cNvPr id="33" name="Rectangle 8"/>
          <p:cNvSpPr>
            <a:spLocks noChangeArrowheads="1"/>
          </p:cNvSpPr>
          <p:nvPr/>
        </p:nvSpPr>
        <p:spPr bwMode="auto">
          <a:xfrm>
            <a:off x="5114925" y="4740276"/>
            <a:ext cx="111088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D(p), S(p)</a:t>
            </a:r>
          </a:p>
        </p:txBody>
      </p:sp>
      <p:sp>
        <p:nvSpPr>
          <p:cNvPr id="39" name="Rectangle 31"/>
          <p:cNvSpPr>
            <a:spLocks noChangeArrowheads="1"/>
          </p:cNvSpPr>
          <p:nvPr/>
        </p:nvSpPr>
        <p:spPr bwMode="auto">
          <a:xfrm>
            <a:off x="2506661" y="2107253"/>
            <a:ext cx="2175275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VON DEN KÄUFERN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BEZAHLTE STEUER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0" name="Rectangle 33"/>
          <p:cNvSpPr>
            <a:spLocks noChangeArrowheads="1"/>
          </p:cNvSpPr>
          <p:nvPr/>
        </p:nvSpPr>
        <p:spPr bwMode="auto">
          <a:xfrm>
            <a:off x="4660900" y="3530686"/>
            <a:ext cx="2595262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VON DEN VERKÄUFERN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BEZAHLTE STEUER 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1" name="Line 32"/>
          <p:cNvSpPr>
            <a:spLocks noChangeShapeType="1"/>
          </p:cNvSpPr>
          <p:nvPr/>
        </p:nvSpPr>
        <p:spPr bwMode="auto">
          <a:xfrm flipH="1">
            <a:off x="2265362" y="2690726"/>
            <a:ext cx="669925" cy="496974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42" name="Line 35"/>
          <p:cNvSpPr>
            <a:spLocks noChangeShapeType="1"/>
          </p:cNvSpPr>
          <p:nvPr/>
        </p:nvSpPr>
        <p:spPr bwMode="auto">
          <a:xfrm flipH="1" flipV="1">
            <a:off x="2146300" y="3479800"/>
            <a:ext cx="2514600" cy="3556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6" name="Rectangle 36"/>
          <p:cNvSpPr>
            <a:spLocks noChangeArrowheads="1"/>
          </p:cNvSpPr>
          <p:nvPr/>
        </p:nvSpPr>
        <p:spPr bwMode="auto">
          <a:xfrm>
            <a:off x="1905467" y="5485565"/>
            <a:ext cx="2157642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STEUERINZIDENZ</a:t>
            </a:r>
            <a:r>
              <a:rPr kumimoji="0" lang="en-US" altLang="de-DE" sz="18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 =</a:t>
            </a:r>
            <a:endParaRPr kumimoji="0" lang="en-US" altLang="de-DE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graphicFrame>
        <p:nvGraphicFramePr>
          <p:cNvPr id="10" name="Inhaltsplatzhalt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0722993"/>
              </p:ext>
            </p:extLst>
          </p:nvPr>
        </p:nvGraphicFramePr>
        <p:xfrm>
          <a:off x="4166360" y="5292864"/>
          <a:ext cx="763035" cy="755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12" name="Formel" r:id="rId3" imgW="1266892" imgH="1085691" progId="Equation.3">
                  <p:embed/>
                </p:oleObj>
              </mc:Choice>
              <mc:Fallback>
                <p:oleObj name="Formel" r:id="rId3" imgW="1266892" imgH="1085691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66360" y="5292864"/>
                        <a:ext cx="763035" cy="755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807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037" y="1464014"/>
            <a:ext cx="1536701" cy="664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807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475" y="2724150"/>
            <a:ext cx="1284288" cy="683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833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7863" y="481649"/>
            <a:ext cx="8695857" cy="369251"/>
          </a:xfrm>
        </p:spPr>
        <p:txBody>
          <a:bodyPr/>
          <a:lstStyle/>
          <a:p>
            <a:r>
              <a:rPr lang="de-DE" dirty="0"/>
              <a:t>Mengensteuer, </a:t>
            </a:r>
            <a:r>
              <a:rPr lang="de-DE" dirty="0" err="1" smtClean="0"/>
              <a:t>steuerinzidenz</a:t>
            </a:r>
            <a:r>
              <a:rPr lang="de-DE" dirty="0" smtClean="0"/>
              <a:t> und </a:t>
            </a:r>
            <a:r>
              <a:rPr lang="de-DE" dirty="0" err="1" smtClean="0"/>
              <a:t>elastizitäten</a:t>
            </a:r>
            <a:r>
              <a:rPr lang="de-DE" dirty="0" smtClean="0"/>
              <a:t> (1)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787400" y="1028700"/>
            <a:ext cx="7319311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Um </a:t>
            </a:r>
            <a:r>
              <a:rPr lang="en-US" altLang="de-DE" sz="1600" cap="none" dirty="0" smtClean="0"/>
              <a:t>p = p* </a:t>
            </a:r>
            <a:r>
              <a:rPr lang="en-US" altLang="de-DE" sz="1600" dirty="0" err="1" smtClean="0"/>
              <a:t>ist</a:t>
            </a:r>
            <a:r>
              <a:rPr lang="en-US" altLang="de-DE" sz="1600" dirty="0" smtClean="0"/>
              <a:t> die </a:t>
            </a:r>
            <a:r>
              <a:rPr lang="en-US" altLang="de-DE" sz="1600" dirty="0" err="1" smtClean="0"/>
              <a:t>preiselastizität</a:t>
            </a:r>
            <a:r>
              <a:rPr lang="en-US" altLang="de-DE" sz="1600" dirty="0" smtClean="0"/>
              <a:t> der </a:t>
            </a:r>
            <a:r>
              <a:rPr lang="en-US" altLang="de-DE" sz="1600" dirty="0" err="1" smtClean="0"/>
              <a:t>nachfrage</a:t>
            </a:r>
            <a:r>
              <a:rPr lang="en-US" altLang="de-DE" sz="1600" dirty="0" smtClean="0"/>
              <a:t> </a:t>
            </a:r>
            <a:r>
              <a:rPr lang="en-US" altLang="de-DE" sz="1600" dirty="0" err="1" smtClean="0"/>
              <a:t>ungefähr</a:t>
            </a:r>
            <a:endParaRPr lang="en-US" altLang="de-DE" sz="1600" dirty="0"/>
          </a:p>
        </p:txBody>
      </p:sp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3104768"/>
              </p:ext>
            </p:extLst>
          </p:nvPr>
        </p:nvGraphicFramePr>
        <p:xfrm>
          <a:off x="2267919" y="1683026"/>
          <a:ext cx="4542735" cy="13953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72" name="Formel" r:id="rId3" imgW="5810205" imgH="2028725" progId="Equation.3">
                  <p:embed/>
                </p:oleObj>
              </mc:Choice>
              <mc:Fallback>
                <p:oleObj name="Formel" r:id="rId3" imgW="5810205" imgH="2028725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919" y="1683026"/>
                        <a:ext cx="4542735" cy="139534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965200" y="3495675"/>
            <a:ext cx="714817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lvl="0" defTabSz="914400">
              <a:spcBef>
                <a:spcPct val="0"/>
              </a:spcBef>
              <a:spcAft>
                <a:spcPts val="800"/>
              </a:spcAft>
              <a:buClrTx/>
              <a:buSzTx/>
              <a:buNone/>
            </a:pPr>
            <a:r>
              <a:rPr lang="en-US" altLang="de-DE" sz="1600" cap="all" spc="5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Um </a:t>
            </a:r>
            <a:r>
              <a:rPr lang="en-US" altLang="de-DE" sz="1600" spc="5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p = p* </a:t>
            </a:r>
            <a:r>
              <a:rPr lang="en-US" altLang="de-DE" sz="1600" cap="all" spc="50" dirty="0" err="1">
                <a:solidFill>
                  <a:srgbClr val="000000"/>
                </a:solidFill>
                <a:latin typeface="Arial"/>
                <a:ea typeface="+mn-ea"/>
                <a:cs typeface="+mn-cs"/>
              </a:rPr>
              <a:t>ist</a:t>
            </a:r>
            <a:r>
              <a:rPr lang="en-US" altLang="de-DE" sz="1600" cap="all" spc="5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 die </a:t>
            </a:r>
            <a:r>
              <a:rPr lang="en-US" altLang="de-DE" sz="1600" cap="all" spc="50" dirty="0" err="1">
                <a:solidFill>
                  <a:srgbClr val="000000"/>
                </a:solidFill>
                <a:latin typeface="Arial"/>
                <a:ea typeface="+mn-ea"/>
                <a:cs typeface="+mn-cs"/>
              </a:rPr>
              <a:t>preiselastizität</a:t>
            </a:r>
            <a:r>
              <a:rPr lang="en-US" altLang="de-DE" sz="1600" cap="all" spc="5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 </a:t>
            </a:r>
            <a:r>
              <a:rPr lang="en-US" altLang="de-DE" sz="1600" cap="all" spc="5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des </a:t>
            </a:r>
            <a:r>
              <a:rPr lang="en-US" altLang="de-DE" sz="1600" cap="all" spc="50" dirty="0" err="1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angebots</a:t>
            </a:r>
            <a:r>
              <a:rPr lang="en-US" altLang="de-DE" sz="1600" cap="all" spc="5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 </a:t>
            </a:r>
            <a:r>
              <a:rPr lang="en-US" altLang="de-DE" sz="1600" cap="all" spc="50" dirty="0" err="1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ungefähr</a:t>
            </a:r>
            <a:endParaRPr lang="en-US" altLang="de-DE" sz="1600" cap="all" spc="5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graphicFrame>
        <p:nvGraphicFramePr>
          <p:cNvPr id="9" name="Objek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7107909"/>
              </p:ext>
            </p:extLst>
          </p:nvPr>
        </p:nvGraphicFramePr>
        <p:xfrm>
          <a:off x="2331833" y="4081669"/>
          <a:ext cx="4784586" cy="14974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73" name="Formel" r:id="rId5" imgW="5772195" imgH="2028725" progId="Equation.3">
                  <p:embed/>
                </p:oleObj>
              </mc:Choice>
              <mc:Fallback>
                <p:oleObj name="Formel" r:id="rId5" imgW="5772195" imgH="2028725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1833" y="4081669"/>
                        <a:ext cx="4784586" cy="14974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466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063" y="1497649"/>
            <a:ext cx="8695857" cy="369251"/>
          </a:xfrm>
        </p:spPr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Mengensteuer, </a:t>
            </a:r>
            <a:r>
              <a:rPr lang="de-DE" dirty="0" err="1">
                <a:solidFill>
                  <a:srgbClr val="000000"/>
                </a:solidFill>
              </a:rPr>
              <a:t>steuerinzidenz</a:t>
            </a:r>
            <a:r>
              <a:rPr lang="de-DE" dirty="0">
                <a:solidFill>
                  <a:srgbClr val="000000"/>
                </a:solidFill>
              </a:rPr>
              <a:t> und </a:t>
            </a:r>
            <a:r>
              <a:rPr lang="de-DE" dirty="0" err="1">
                <a:solidFill>
                  <a:srgbClr val="000000"/>
                </a:solidFill>
              </a:rPr>
              <a:t>elastizitäten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smtClean="0">
                <a:solidFill>
                  <a:srgbClr val="000000"/>
                </a:solidFill>
              </a:rPr>
              <a:t>(2)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736263" y="2625726"/>
            <a:ext cx="2367636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err="1" smtClean="0"/>
              <a:t>Steuerinzidenz</a:t>
            </a:r>
            <a:r>
              <a:rPr lang="en-US" altLang="de-DE" sz="1600" dirty="0" smtClean="0"/>
              <a:t>  = </a:t>
            </a:r>
            <a:endParaRPr lang="en-US" altLang="de-DE" sz="1600" dirty="0"/>
          </a:p>
        </p:txBody>
      </p:sp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0055736"/>
              </p:ext>
            </p:extLst>
          </p:nvPr>
        </p:nvGraphicFramePr>
        <p:xfrm>
          <a:off x="3167269" y="2405270"/>
          <a:ext cx="2551596" cy="8150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56" name="Formel" r:id="rId3" imgW="2914605" imgH="1085691" progId="Equation.3">
                  <p:embed/>
                </p:oleObj>
              </mc:Choice>
              <mc:Fallback>
                <p:oleObj name="Formel" r:id="rId3" imgW="2914605" imgH="1085691" progId="Equation.3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7269" y="2405270"/>
                        <a:ext cx="2551596" cy="81500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788987" y="3951288"/>
            <a:ext cx="7701467" cy="83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DER ANTEIL EINER €t MENGENSTEUER, DER VON DEN KÄUFERN BEZAHLT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WIRD, STEIGT, WENN DAS ANGEBOT </a:t>
            </a:r>
            <a:r>
              <a:rPr lang="en-US" altLang="de-DE" sz="1600" i="1" dirty="0" smtClean="0"/>
              <a:t>PREISELASTISCHER</a:t>
            </a:r>
            <a:r>
              <a:rPr lang="en-US" altLang="de-DE" sz="1600" dirty="0" smtClean="0"/>
              <a:t> WIRD,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ODER WENN DIE NACHFRAGE </a:t>
            </a:r>
            <a:r>
              <a:rPr lang="en-US" altLang="de-DE" sz="1600" i="1" dirty="0" smtClean="0"/>
              <a:t>WENIGER PREISELASTISCH </a:t>
            </a:r>
            <a:r>
              <a:rPr lang="en-US" altLang="de-DE" sz="1600" dirty="0" smtClean="0"/>
              <a:t>WIRD.</a:t>
            </a:r>
            <a:endParaRPr lang="en-US" altLang="de-DE" sz="1600" dirty="0"/>
          </a:p>
        </p:txBody>
      </p:sp>
    </p:spTree>
    <p:extLst>
      <p:ext uri="{BB962C8B-B14F-4D97-AF65-F5344CB8AC3E}">
        <p14:creationId xmlns:p14="http://schemas.microsoft.com/office/powerpoint/2010/main" val="33289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3263" y="570549"/>
            <a:ext cx="8695857" cy="305751"/>
          </a:xfrm>
        </p:spPr>
        <p:txBody>
          <a:bodyPr/>
          <a:lstStyle/>
          <a:p>
            <a:r>
              <a:rPr lang="de-DE" dirty="0" smtClean="0"/>
              <a:t>Mengensteuer und STEUERINZIDENZ – GRAFISCH (1)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447800" y="1600200"/>
            <a:ext cx="0" cy="30480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447800" y="4648200"/>
            <a:ext cx="40386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1439863" y="2116138"/>
            <a:ext cx="3506787" cy="2540000"/>
          </a:xfrm>
          <a:prstGeom prst="line">
            <a:avLst/>
          </a:prstGeom>
          <a:noFill/>
          <a:ln w="25400">
            <a:solidFill>
              <a:srgbClr val="00FF6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9" name="Line 19"/>
          <p:cNvSpPr>
            <a:spLocks noChangeShapeType="1"/>
          </p:cNvSpPr>
          <p:nvPr/>
        </p:nvSpPr>
        <p:spPr bwMode="auto">
          <a:xfrm flipV="1">
            <a:off x="1439863" y="2232025"/>
            <a:ext cx="2987675" cy="1431925"/>
          </a:xfrm>
          <a:prstGeom prst="line">
            <a:avLst/>
          </a:prstGeom>
          <a:noFill/>
          <a:ln w="25400">
            <a:solidFill>
              <a:srgbClr val="FF7D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" name="Line 11"/>
          <p:cNvSpPr>
            <a:spLocks noChangeShapeType="1"/>
          </p:cNvSpPr>
          <p:nvPr/>
        </p:nvSpPr>
        <p:spPr bwMode="auto">
          <a:xfrm flipV="1">
            <a:off x="1439863" y="2549525"/>
            <a:ext cx="3492500" cy="1673225"/>
          </a:xfrm>
          <a:prstGeom prst="line">
            <a:avLst/>
          </a:prstGeom>
          <a:noFill/>
          <a:ln w="25400">
            <a:solidFill>
              <a:srgbClr val="FF7DFF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1" name="Line 5"/>
          <p:cNvSpPr>
            <a:spLocks noChangeShapeType="1"/>
          </p:cNvSpPr>
          <p:nvPr/>
        </p:nvSpPr>
        <p:spPr bwMode="auto">
          <a:xfrm>
            <a:off x="3203575" y="3405188"/>
            <a:ext cx="0" cy="125095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 flipH="1">
            <a:off x="1439863" y="3390900"/>
            <a:ext cx="174625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3" name="Line 23"/>
          <p:cNvSpPr>
            <a:spLocks noChangeShapeType="1"/>
          </p:cNvSpPr>
          <p:nvPr/>
        </p:nvSpPr>
        <p:spPr bwMode="auto">
          <a:xfrm>
            <a:off x="2709863" y="3040063"/>
            <a:ext cx="0" cy="1616075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4" name="Line 22"/>
          <p:cNvSpPr>
            <a:spLocks noChangeShapeType="1"/>
          </p:cNvSpPr>
          <p:nvPr/>
        </p:nvSpPr>
        <p:spPr bwMode="auto">
          <a:xfrm flipH="1">
            <a:off x="1439863" y="3054350"/>
            <a:ext cx="12700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5" name="Line 33"/>
          <p:cNvSpPr>
            <a:spLocks noChangeShapeType="1"/>
          </p:cNvSpPr>
          <p:nvPr/>
        </p:nvSpPr>
        <p:spPr bwMode="auto">
          <a:xfrm flipH="1">
            <a:off x="1439863" y="3625850"/>
            <a:ext cx="12700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6" name="Oval 26"/>
          <p:cNvSpPr>
            <a:spLocks noChangeArrowheads="1"/>
          </p:cNvSpPr>
          <p:nvPr/>
        </p:nvSpPr>
        <p:spPr bwMode="auto">
          <a:xfrm>
            <a:off x="1338263" y="2947988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7" name="Oval 24"/>
          <p:cNvSpPr>
            <a:spLocks noChangeArrowheads="1"/>
          </p:cNvSpPr>
          <p:nvPr/>
        </p:nvSpPr>
        <p:spPr bwMode="auto">
          <a:xfrm>
            <a:off x="2608263" y="2947988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8" name="Oval 13"/>
          <p:cNvSpPr>
            <a:spLocks noChangeArrowheads="1"/>
          </p:cNvSpPr>
          <p:nvPr/>
        </p:nvSpPr>
        <p:spPr bwMode="auto">
          <a:xfrm>
            <a:off x="3098800" y="3286125"/>
            <a:ext cx="187325" cy="187325"/>
          </a:xfrm>
          <a:prstGeom prst="ellipse">
            <a:avLst/>
          </a:prstGeom>
          <a:solidFill>
            <a:srgbClr val="FA7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0" name="Oval 25"/>
          <p:cNvSpPr>
            <a:spLocks noChangeArrowheads="1"/>
          </p:cNvSpPr>
          <p:nvPr/>
        </p:nvSpPr>
        <p:spPr bwMode="auto">
          <a:xfrm>
            <a:off x="2622550" y="4548188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1" name="Oval 14"/>
          <p:cNvSpPr>
            <a:spLocks noChangeArrowheads="1"/>
          </p:cNvSpPr>
          <p:nvPr/>
        </p:nvSpPr>
        <p:spPr bwMode="auto">
          <a:xfrm>
            <a:off x="1352550" y="3286125"/>
            <a:ext cx="187325" cy="187325"/>
          </a:xfrm>
          <a:prstGeom prst="ellipse">
            <a:avLst/>
          </a:prstGeom>
          <a:solidFill>
            <a:srgbClr val="FA7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2" name="Oval 30"/>
          <p:cNvSpPr>
            <a:spLocks noChangeArrowheads="1"/>
          </p:cNvSpPr>
          <p:nvPr/>
        </p:nvSpPr>
        <p:spPr bwMode="auto">
          <a:xfrm>
            <a:off x="1349375" y="3524250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6" name="Oval 30"/>
          <p:cNvSpPr>
            <a:spLocks noChangeArrowheads="1"/>
          </p:cNvSpPr>
          <p:nvPr/>
        </p:nvSpPr>
        <p:spPr bwMode="auto">
          <a:xfrm>
            <a:off x="2600325" y="3570287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7" name="Rectangle 27"/>
          <p:cNvSpPr>
            <a:spLocks noChangeArrowheads="1"/>
          </p:cNvSpPr>
          <p:nvPr/>
        </p:nvSpPr>
        <p:spPr bwMode="auto">
          <a:xfrm>
            <a:off x="938898" y="2754226"/>
            <a:ext cx="39433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b</a:t>
            </a:r>
            <a:endParaRPr kumimoji="0" lang="en-US" altLang="de-DE" sz="1600" b="1" i="0" u="none" strike="noStrike" kern="0" cap="none" spc="0" normalizeH="0" baseline="-25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8" name="Rectangle 16"/>
          <p:cNvSpPr>
            <a:spLocks noChangeArrowheads="1"/>
          </p:cNvSpPr>
          <p:nvPr/>
        </p:nvSpPr>
        <p:spPr bwMode="auto">
          <a:xfrm>
            <a:off x="968205" y="3141663"/>
            <a:ext cx="39113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p*</a:t>
            </a:r>
          </a:p>
        </p:txBody>
      </p:sp>
      <p:sp>
        <p:nvSpPr>
          <p:cNvPr id="29" name="Rectangle 31"/>
          <p:cNvSpPr>
            <a:spLocks noChangeArrowheads="1"/>
          </p:cNvSpPr>
          <p:nvPr/>
        </p:nvSpPr>
        <p:spPr bwMode="auto">
          <a:xfrm>
            <a:off x="976189" y="3432925"/>
            <a:ext cx="38632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s</a:t>
            </a:r>
            <a:endParaRPr kumimoji="0" lang="en-US" altLang="de-DE" sz="1600" b="1" i="0" u="none" strike="noStrike" kern="0" cap="none" spc="0" normalizeH="0" baseline="-25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0" name="Rectangle 28"/>
          <p:cNvSpPr>
            <a:spLocks noChangeArrowheads="1"/>
          </p:cNvSpPr>
          <p:nvPr/>
        </p:nvSpPr>
        <p:spPr bwMode="auto">
          <a:xfrm>
            <a:off x="2538278" y="4732338"/>
            <a:ext cx="35586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q</a:t>
            </a:r>
            <a:r>
              <a:rPr kumimoji="0" lang="en-US" altLang="de-DE" sz="1600" b="1" i="0" u="none" strike="noStrike" kern="0" cap="none" spc="0" normalizeH="0" baseline="30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t</a:t>
            </a:r>
            <a:endParaRPr kumimoji="0" lang="en-US" altLang="de-DE" sz="1600" b="1" i="0" u="none" strike="noStrike" kern="0" cap="none" spc="0" normalizeH="0" baseline="30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1" name="Rectangle 17"/>
          <p:cNvSpPr>
            <a:spLocks noChangeArrowheads="1"/>
          </p:cNvSpPr>
          <p:nvPr/>
        </p:nvSpPr>
        <p:spPr bwMode="auto">
          <a:xfrm>
            <a:off x="3008008" y="4732338"/>
            <a:ext cx="39113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q*</a:t>
            </a:r>
          </a:p>
        </p:txBody>
      </p:sp>
      <p:sp>
        <p:nvSpPr>
          <p:cNvPr id="32" name="Rectangle 7"/>
          <p:cNvSpPr>
            <a:spLocks noChangeArrowheads="1"/>
          </p:cNvSpPr>
          <p:nvPr/>
        </p:nvSpPr>
        <p:spPr bwMode="auto">
          <a:xfrm>
            <a:off x="1061148" y="1508963"/>
            <a:ext cx="3109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</a:t>
            </a:r>
          </a:p>
        </p:txBody>
      </p:sp>
      <p:sp>
        <p:nvSpPr>
          <p:cNvPr id="33" name="Rectangle 8"/>
          <p:cNvSpPr>
            <a:spLocks noChangeArrowheads="1"/>
          </p:cNvSpPr>
          <p:nvPr/>
        </p:nvSpPr>
        <p:spPr bwMode="auto">
          <a:xfrm>
            <a:off x="5114925" y="4740276"/>
            <a:ext cx="111088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D(p), S(p)</a:t>
            </a:r>
          </a:p>
        </p:txBody>
      </p:sp>
      <p:sp>
        <p:nvSpPr>
          <p:cNvPr id="34" name="Line 20"/>
          <p:cNvSpPr>
            <a:spLocks noChangeShapeType="1"/>
          </p:cNvSpPr>
          <p:nvPr/>
        </p:nvSpPr>
        <p:spPr bwMode="auto">
          <a:xfrm flipV="1">
            <a:off x="3979863" y="2433638"/>
            <a:ext cx="0" cy="5762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5" name="Rectangle 21"/>
          <p:cNvSpPr>
            <a:spLocks noChangeArrowheads="1"/>
          </p:cNvSpPr>
          <p:nvPr/>
        </p:nvSpPr>
        <p:spPr bwMode="auto">
          <a:xfrm>
            <a:off x="3599951" y="2596313"/>
            <a:ext cx="368691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>
                <a:solidFill>
                  <a:srgbClr val="000000"/>
                </a:solidFill>
              </a:rPr>
              <a:t>€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t</a:t>
            </a:r>
          </a:p>
        </p:txBody>
      </p:sp>
      <p:pic>
        <p:nvPicPr>
          <p:cNvPr id="942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179" y="1732156"/>
            <a:ext cx="1459559" cy="632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42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4296" y="1614989"/>
            <a:ext cx="1258542" cy="669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017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3263" y="570549"/>
            <a:ext cx="8695857" cy="305751"/>
          </a:xfrm>
        </p:spPr>
        <p:txBody>
          <a:bodyPr/>
          <a:lstStyle/>
          <a:p>
            <a:r>
              <a:rPr lang="de-DE" dirty="0"/>
              <a:t>Mengensteuer und STEUERINZIDENZ – GRAFISCH </a:t>
            </a:r>
            <a:r>
              <a:rPr lang="de-DE" dirty="0" smtClean="0"/>
              <a:t>(2)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447800" y="1600200"/>
            <a:ext cx="0" cy="30480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447800" y="4648200"/>
            <a:ext cx="40386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" name="Line 19"/>
          <p:cNvSpPr>
            <a:spLocks noChangeShapeType="1"/>
          </p:cNvSpPr>
          <p:nvPr/>
        </p:nvSpPr>
        <p:spPr bwMode="auto">
          <a:xfrm flipV="1">
            <a:off x="1439863" y="2232025"/>
            <a:ext cx="2987675" cy="1431925"/>
          </a:xfrm>
          <a:prstGeom prst="line">
            <a:avLst/>
          </a:prstGeom>
          <a:noFill/>
          <a:ln w="25400">
            <a:solidFill>
              <a:srgbClr val="FF7D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" name="Line 11"/>
          <p:cNvSpPr>
            <a:spLocks noChangeShapeType="1"/>
          </p:cNvSpPr>
          <p:nvPr/>
        </p:nvSpPr>
        <p:spPr bwMode="auto">
          <a:xfrm flipV="1">
            <a:off x="1439863" y="2549525"/>
            <a:ext cx="3492500" cy="1673225"/>
          </a:xfrm>
          <a:prstGeom prst="line">
            <a:avLst/>
          </a:prstGeom>
          <a:noFill/>
          <a:ln w="25400">
            <a:solidFill>
              <a:srgbClr val="FF7DFF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7" name="Rectangle 27"/>
          <p:cNvSpPr>
            <a:spLocks noChangeArrowheads="1"/>
          </p:cNvSpPr>
          <p:nvPr/>
        </p:nvSpPr>
        <p:spPr bwMode="auto">
          <a:xfrm>
            <a:off x="938898" y="2754226"/>
            <a:ext cx="39433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b</a:t>
            </a:r>
            <a:endParaRPr kumimoji="0" lang="en-US" altLang="de-DE" sz="1600" b="1" i="0" u="none" strike="noStrike" kern="0" cap="none" spc="0" normalizeH="0" baseline="-25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8" name="Rectangle 16"/>
          <p:cNvSpPr>
            <a:spLocks noChangeArrowheads="1"/>
          </p:cNvSpPr>
          <p:nvPr/>
        </p:nvSpPr>
        <p:spPr bwMode="auto">
          <a:xfrm>
            <a:off x="968205" y="3141663"/>
            <a:ext cx="39113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p*</a:t>
            </a:r>
          </a:p>
        </p:txBody>
      </p:sp>
      <p:sp>
        <p:nvSpPr>
          <p:cNvPr id="29" name="Rectangle 31"/>
          <p:cNvSpPr>
            <a:spLocks noChangeArrowheads="1"/>
          </p:cNvSpPr>
          <p:nvPr/>
        </p:nvSpPr>
        <p:spPr bwMode="auto">
          <a:xfrm>
            <a:off x="986251" y="3342481"/>
            <a:ext cx="38632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s</a:t>
            </a:r>
            <a:endParaRPr kumimoji="0" lang="en-US" altLang="de-DE" sz="1600" b="1" i="0" u="none" strike="noStrike" kern="0" cap="none" spc="0" normalizeH="0" baseline="-25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0" name="Rectangle 28"/>
          <p:cNvSpPr>
            <a:spLocks noChangeArrowheads="1"/>
          </p:cNvSpPr>
          <p:nvPr/>
        </p:nvSpPr>
        <p:spPr bwMode="auto">
          <a:xfrm>
            <a:off x="2630354" y="4740276"/>
            <a:ext cx="35586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q</a:t>
            </a:r>
            <a:r>
              <a:rPr kumimoji="0" lang="en-US" altLang="de-DE" sz="1600" b="1" i="0" u="none" strike="noStrike" kern="0" cap="none" spc="0" normalizeH="0" baseline="30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t</a:t>
            </a:r>
            <a:endParaRPr kumimoji="0" lang="en-US" altLang="de-DE" sz="1600" b="1" i="0" u="none" strike="noStrike" kern="0" cap="none" spc="0" normalizeH="0" baseline="30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1" name="Rectangle 17"/>
          <p:cNvSpPr>
            <a:spLocks noChangeArrowheads="1"/>
          </p:cNvSpPr>
          <p:nvPr/>
        </p:nvSpPr>
        <p:spPr bwMode="auto">
          <a:xfrm>
            <a:off x="2979738" y="4732338"/>
            <a:ext cx="39113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q*</a:t>
            </a:r>
          </a:p>
        </p:txBody>
      </p:sp>
      <p:sp>
        <p:nvSpPr>
          <p:cNvPr id="32" name="Rectangle 7"/>
          <p:cNvSpPr>
            <a:spLocks noChangeArrowheads="1"/>
          </p:cNvSpPr>
          <p:nvPr/>
        </p:nvSpPr>
        <p:spPr bwMode="auto">
          <a:xfrm>
            <a:off x="1061148" y="1508963"/>
            <a:ext cx="3109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</a:t>
            </a:r>
          </a:p>
        </p:txBody>
      </p:sp>
      <p:sp>
        <p:nvSpPr>
          <p:cNvPr id="33" name="Rectangle 8"/>
          <p:cNvSpPr>
            <a:spLocks noChangeArrowheads="1"/>
          </p:cNvSpPr>
          <p:nvPr/>
        </p:nvSpPr>
        <p:spPr bwMode="auto">
          <a:xfrm>
            <a:off x="5114925" y="4740276"/>
            <a:ext cx="111088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D(p), S(p)</a:t>
            </a:r>
          </a:p>
        </p:txBody>
      </p:sp>
      <p:sp>
        <p:nvSpPr>
          <p:cNvPr id="34" name="Line 20"/>
          <p:cNvSpPr>
            <a:spLocks noChangeShapeType="1"/>
          </p:cNvSpPr>
          <p:nvPr/>
        </p:nvSpPr>
        <p:spPr bwMode="auto">
          <a:xfrm flipV="1">
            <a:off x="3979863" y="2433638"/>
            <a:ext cx="0" cy="5762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5" name="Rectangle 21"/>
          <p:cNvSpPr>
            <a:spLocks noChangeArrowheads="1"/>
          </p:cNvSpPr>
          <p:nvPr/>
        </p:nvSpPr>
        <p:spPr bwMode="auto">
          <a:xfrm>
            <a:off x="3599951" y="2596313"/>
            <a:ext cx="368691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>
                <a:solidFill>
                  <a:srgbClr val="000000"/>
                </a:solidFill>
              </a:rPr>
              <a:t>€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t</a:t>
            </a:r>
          </a:p>
        </p:txBody>
      </p:sp>
      <p:sp>
        <p:nvSpPr>
          <p:cNvPr id="37" name="Line 12"/>
          <p:cNvSpPr>
            <a:spLocks noChangeShapeType="1"/>
          </p:cNvSpPr>
          <p:nvPr/>
        </p:nvSpPr>
        <p:spPr bwMode="auto">
          <a:xfrm>
            <a:off x="2320925" y="2028825"/>
            <a:ext cx="1703388" cy="2627313"/>
          </a:xfrm>
          <a:prstGeom prst="line">
            <a:avLst/>
          </a:prstGeom>
          <a:noFill/>
          <a:ln w="25400">
            <a:solidFill>
              <a:srgbClr val="00FF6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8" name="Line 21"/>
          <p:cNvSpPr>
            <a:spLocks noChangeShapeType="1"/>
          </p:cNvSpPr>
          <p:nvPr/>
        </p:nvSpPr>
        <p:spPr bwMode="auto">
          <a:xfrm flipH="1">
            <a:off x="1447800" y="2968625"/>
            <a:ext cx="1455737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9" name="Line 5"/>
          <p:cNvSpPr>
            <a:spLocks noChangeShapeType="1"/>
          </p:cNvSpPr>
          <p:nvPr/>
        </p:nvSpPr>
        <p:spPr bwMode="auto">
          <a:xfrm>
            <a:off x="3203575" y="3405188"/>
            <a:ext cx="0" cy="125095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40" name="Line 22"/>
          <p:cNvSpPr>
            <a:spLocks noChangeShapeType="1"/>
          </p:cNvSpPr>
          <p:nvPr/>
        </p:nvSpPr>
        <p:spPr bwMode="auto">
          <a:xfrm>
            <a:off x="2895600" y="2995613"/>
            <a:ext cx="0" cy="1660525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41" name="Line 31"/>
          <p:cNvSpPr>
            <a:spLocks noChangeShapeType="1"/>
          </p:cNvSpPr>
          <p:nvPr/>
        </p:nvSpPr>
        <p:spPr bwMode="auto">
          <a:xfrm flipH="1">
            <a:off x="1439863" y="3540125"/>
            <a:ext cx="144145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42" name="Line 6"/>
          <p:cNvSpPr>
            <a:spLocks noChangeShapeType="1"/>
          </p:cNvSpPr>
          <p:nvPr/>
        </p:nvSpPr>
        <p:spPr bwMode="auto">
          <a:xfrm flipH="1">
            <a:off x="1439863" y="3390900"/>
            <a:ext cx="174625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43" name="Oval 15"/>
          <p:cNvSpPr>
            <a:spLocks noChangeArrowheads="1"/>
          </p:cNvSpPr>
          <p:nvPr/>
        </p:nvSpPr>
        <p:spPr bwMode="auto">
          <a:xfrm>
            <a:off x="3113088" y="4568825"/>
            <a:ext cx="187325" cy="187325"/>
          </a:xfrm>
          <a:prstGeom prst="ellipse">
            <a:avLst/>
          </a:prstGeom>
          <a:solidFill>
            <a:srgbClr val="FA7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44" name="Oval 13"/>
          <p:cNvSpPr>
            <a:spLocks noChangeArrowheads="1"/>
          </p:cNvSpPr>
          <p:nvPr/>
        </p:nvSpPr>
        <p:spPr bwMode="auto">
          <a:xfrm>
            <a:off x="3098800" y="3286125"/>
            <a:ext cx="187325" cy="187325"/>
          </a:xfrm>
          <a:prstGeom prst="ellipse">
            <a:avLst/>
          </a:prstGeom>
          <a:solidFill>
            <a:srgbClr val="FA7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45" name="Oval 14"/>
          <p:cNvSpPr>
            <a:spLocks noChangeArrowheads="1"/>
          </p:cNvSpPr>
          <p:nvPr/>
        </p:nvSpPr>
        <p:spPr bwMode="auto">
          <a:xfrm>
            <a:off x="1352550" y="3286125"/>
            <a:ext cx="187325" cy="187325"/>
          </a:xfrm>
          <a:prstGeom prst="ellipse">
            <a:avLst/>
          </a:prstGeom>
          <a:solidFill>
            <a:srgbClr val="FA7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46" name="Oval 25"/>
          <p:cNvSpPr>
            <a:spLocks noChangeArrowheads="1"/>
          </p:cNvSpPr>
          <p:nvPr/>
        </p:nvSpPr>
        <p:spPr bwMode="auto">
          <a:xfrm>
            <a:off x="1338263" y="2862263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47" name="Oval 23"/>
          <p:cNvSpPr>
            <a:spLocks noChangeArrowheads="1"/>
          </p:cNvSpPr>
          <p:nvPr/>
        </p:nvSpPr>
        <p:spPr bwMode="auto">
          <a:xfrm>
            <a:off x="2808288" y="2876550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48" name="Oval 30"/>
          <p:cNvSpPr>
            <a:spLocks noChangeArrowheads="1"/>
          </p:cNvSpPr>
          <p:nvPr/>
        </p:nvSpPr>
        <p:spPr bwMode="auto">
          <a:xfrm>
            <a:off x="2794000" y="3438525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49" name="Oval 24"/>
          <p:cNvSpPr>
            <a:spLocks noChangeArrowheads="1"/>
          </p:cNvSpPr>
          <p:nvPr/>
        </p:nvSpPr>
        <p:spPr bwMode="auto">
          <a:xfrm>
            <a:off x="2794000" y="4548188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50" name="Oval 28"/>
          <p:cNvSpPr>
            <a:spLocks noChangeArrowheads="1"/>
          </p:cNvSpPr>
          <p:nvPr/>
        </p:nvSpPr>
        <p:spPr bwMode="auto">
          <a:xfrm>
            <a:off x="1349375" y="3438525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52" name="Rectangle 32"/>
          <p:cNvSpPr>
            <a:spLocks noChangeArrowheads="1"/>
          </p:cNvSpPr>
          <p:nvPr/>
        </p:nvSpPr>
        <p:spPr bwMode="auto">
          <a:xfrm>
            <a:off x="5319713" y="2724096"/>
            <a:ext cx="3313408" cy="1324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WENN DIE MARKTNACHFRAGE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WENIGER ELASTISCH WIRD, 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DANN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VERSCHIEBT SICH DIE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baseline="0" dirty="0" smtClean="0">
                <a:solidFill>
                  <a:srgbClr val="000000"/>
                </a:solidFill>
              </a:rPr>
              <a:t>STEUERINZIDENZ</a:t>
            </a:r>
            <a:r>
              <a:rPr lang="en-US" altLang="de-DE" sz="1600" kern="0" dirty="0" smtClean="0">
                <a:solidFill>
                  <a:srgbClr val="000000"/>
                </a:solidFill>
              </a:rPr>
              <a:t> MEHR ZU 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LASTEN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DER KÄUFER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. </a:t>
            </a:r>
          </a:p>
        </p:txBody>
      </p:sp>
      <p:pic>
        <p:nvPicPr>
          <p:cNvPr id="9113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923" y="1482152"/>
            <a:ext cx="1525738" cy="660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11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4536" y="1654175"/>
            <a:ext cx="1253440" cy="666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64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3263" y="570549"/>
            <a:ext cx="8695857" cy="305751"/>
          </a:xfrm>
        </p:spPr>
        <p:txBody>
          <a:bodyPr/>
          <a:lstStyle/>
          <a:p>
            <a:r>
              <a:rPr lang="de-DE" dirty="0"/>
              <a:t>VÖLLIG UNELASTISCHE NACHFRAGE UND STEUERINZIDENZ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447800" y="1600200"/>
            <a:ext cx="0" cy="30480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447800" y="4648200"/>
            <a:ext cx="40386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" name="Line 19"/>
          <p:cNvSpPr>
            <a:spLocks noChangeShapeType="1"/>
          </p:cNvSpPr>
          <p:nvPr/>
        </p:nvSpPr>
        <p:spPr bwMode="auto">
          <a:xfrm flipV="1">
            <a:off x="1439863" y="2232025"/>
            <a:ext cx="2987675" cy="1431925"/>
          </a:xfrm>
          <a:prstGeom prst="line">
            <a:avLst/>
          </a:prstGeom>
          <a:noFill/>
          <a:ln w="25400">
            <a:solidFill>
              <a:srgbClr val="FF7D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" name="Line 11"/>
          <p:cNvSpPr>
            <a:spLocks noChangeShapeType="1"/>
          </p:cNvSpPr>
          <p:nvPr/>
        </p:nvSpPr>
        <p:spPr bwMode="auto">
          <a:xfrm flipV="1">
            <a:off x="1439863" y="2549525"/>
            <a:ext cx="3492500" cy="1673225"/>
          </a:xfrm>
          <a:prstGeom prst="line">
            <a:avLst/>
          </a:prstGeom>
          <a:noFill/>
          <a:ln w="25400">
            <a:solidFill>
              <a:srgbClr val="FF7DFF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7" name="Rectangle 27"/>
          <p:cNvSpPr>
            <a:spLocks noChangeArrowheads="1"/>
          </p:cNvSpPr>
          <p:nvPr/>
        </p:nvSpPr>
        <p:spPr bwMode="auto">
          <a:xfrm>
            <a:off x="992880" y="2706952"/>
            <a:ext cx="39433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b</a:t>
            </a:r>
            <a:endParaRPr kumimoji="0" lang="en-US" altLang="de-DE" sz="1600" b="1" i="0" u="none" strike="noStrike" kern="0" cap="none" spc="0" normalizeH="0" baseline="-25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0" name="Rectangle 28"/>
          <p:cNvSpPr>
            <a:spLocks noChangeArrowheads="1"/>
          </p:cNvSpPr>
          <p:nvPr/>
        </p:nvSpPr>
        <p:spPr bwMode="auto">
          <a:xfrm>
            <a:off x="2415691" y="4740276"/>
            <a:ext cx="35586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q</a:t>
            </a:r>
            <a:r>
              <a:rPr kumimoji="0" lang="en-US" altLang="de-DE" sz="1600" b="1" i="0" u="none" strike="noStrike" kern="0" cap="none" spc="0" normalizeH="0" baseline="30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t</a:t>
            </a:r>
            <a:endParaRPr kumimoji="0" lang="en-US" altLang="de-DE" sz="1600" b="1" i="0" u="none" strike="noStrike" kern="0" cap="none" spc="0" normalizeH="0" baseline="30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1" name="Rectangle 17"/>
          <p:cNvSpPr>
            <a:spLocks noChangeArrowheads="1"/>
          </p:cNvSpPr>
          <p:nvPr/>
        </p:nvSpPr>
        <p:spPr bwMode="auto">
          <a:xfrm>
            <a:off x="2710822" y="4768851"/>
            <a:ext cx="615553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de-DE" sz="1800" dirty="0">
                <a:solidFill>
                  <a:srgbClr val="000000"/>
                </a:solidFill>
              </a:rPr>
              <a:t>= </a:t>
            </a: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q*</a:t>
            </a:r>
          </a:p>
        </p:txBody>
      </p:sp>
      <p:sp>
        <p:nvSpPr>
          <p:cNvPr id="32" name="Rectangle 7"/>
          <p:cNvSpPr>
            <a:spLocks noChangeArrowheads="1"/>
          </p:cNvSpPr>
          <p:nvPr/>
        </p:nvSpPr>
        <p:spPr bwMode="auto">
          <a:xfrm>
            <a:off x="1111510" y="1520430"/>
            <a:ext cx="3109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</a:t>
            </a:r>
          </a:p>
        </p:txBody>
      </p:sp>
      <p:sp>
        <p:nvSpPr>
          <p:cNvPr id="33" name="Rectangle 8"/>
          <p:cNvSpPr>
            <a:spLocks noChangeArrowheads="1"/>
          </p:cNvSpPr>
          <p:nvPr/>
        </p:nvSpPr>
        <p:spPr bwMode="auto">
          <a:xfrm>
            <a:off x="5114925" y="4740276"/>
            <a:ext cx="111088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D(p), S(p)</a:t>
            </a:r>
          </a:p>
        </p:txBody>
      </p:sp>
      <p:sp>
        <p:nvSpPr>
          <p:cNvPr id="34" name="Line 20"/>
          <p:cNvSpPr>
            <a:spLocks noChangeShapeType="1"/>
          </p:cNvSpPr>
          <p:nvPr/>
        </p:nvSpPr>
        <p:spPr bwMode="auto">
          <a:xfrm flipV="1">
            <a:off x="3979863" y="2433638"/>
            <a:ext cx="0" cy="5762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5" name="Rectangle 21"/>
          <p:cNvSpPr>
            <a:spLocks noChangeArrowheads="1"/>
          </p:cNvSpPr>
          <p:nvPr/>
        </p:nvSpPr>
        <p:spPr bwMode="auto">
          <a:xfrm>
            <a:off x="3599951" y="2596313"/>
            <a:ext cx="368691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>
                <a:solidFill>
                  <a:srgbClr val="000000"/>
                </a:solidFill>
              </a:rPr>
              <a:t>€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t</a:t>
            </a:r>
          </a:p>
        </p:txBody>
      </p:sp>
      <p:sp>
        <p:nvSpPr>
          <p:cNvPr id="38" name="Line 21"/>
          <p:cNvSpPr>
            <a:spLocks noChangeShapeType="1"/>
          </p:cNvSpPr>
          <p:nvPr/>
        </p:nvSpPr>
        <p:spPr bwMode="auto">
          <a:xfrm flipH="1">
            <a:off x="1447800" y="2968625"/>
            <a:ext cx="1455737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40" name="Line 22"/>
          <p:cNvSpPr>
            <a:spLocks noChangeShapeType="1"/>
          </p:cNvSpPr>
          <p:nvPr/>
        </p:nvSpPr>
        <p:spPr bwMode="auto">
          <a:xfrm>
            <a:off x="2895600" y="2995613"/>
            <a:ext cx="0" cy="1660525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41" name="Line 31"/>
          <p:cNvSpPr>
            <a:spLocks noChangeShapeType="1"/>
          </p:cNvSpPr>
          <p:nvPr/>
        </p:nvSpPr>
        <p:spPr bwMode="auto">
          <a:xfrm flipH="1">
            <a:off x="1439863" y="3540125"/>
            <a:ext cx="144145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46" name="Oval 25"/>
          <p:cNvSpPr>
            <a:spLocks noChangeArrowheads="1"/>
          </p:cNvSpPr>
          <p:nvPr/>
        </p:nvSpPr>
        <p:spPr bwMode="auto">
          <a:xfrm>
            <a:off x="1338263" y="2862263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47" name="Oval 23"/>
          <p:cNvSpPr>
            <a:spLocks noChangeArrowheads="1"/>
          </p:cNvSpPr>
          <p:nvPr/>
        </p:nvSpPr>
        <p:spPr bwMode="auto">
          <a:xfrm>
            <a:off x="2808288" y="2876550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48" name="Oval 30"/>
          <p:cNvSpPr>
            <a:spLocks noChangeArrowheads="1"/>
          </p:cNvSpPr>
          <p:nvPr/>
        </p:nvSpPr>
        <p:spPr bwMode="auto">
          <a:xfrm>
            <a:off x="2794000" y="3438525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49" name="Oval 24"/>
          <p:cNvSpPr>
            <a:spLocks noChangeArrowheads="1"/>
          </p:cNvSpPr>
          <p:nvPr/>
        </p:nvSpPr>
        <p:spPr bwMode="auto">
          <a:xfrm>
            <a:off x="2794000" y="4548188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50" name="Oval 28"/>
          <p:cNvSpPr>
            <a:spLocks noChangeArrowheads="1"/>
          </p:cNvSpPr>
          <p:nvPr/>
        </p:nvSpPr>
        <p:spPr bwMode="auto">
          <a:xfrm>
            <a:off x="1349375" y="3438525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pic>
        <p:nvPicPr>
          <p:cNvPr id="9113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587" y="1419620"/>
            <a:ext cx="1499119" cy="649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11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288" y="1628775"/>
            <a:ext cx="1161928" cy="618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Line 12"/>
          <p:cNvSpPr>
            <a:spLocks noChangeShapeType="1"/>
          </p:cNvSpPr>
          <p:nvPr/>
        </p:nvSpPr>
        <p:spPr bwMode="auto">
          <a:xfrm>
            <a:off x="2894012" y="2032000"/>
            <a:ext cx="15875" cy="2609850"/>
          </a:xfrm>
          <a:prstGeom prst="line">
            <a:avLst/>
          </a:prstGeom>
          <a:noFill/>
          <a:ln w="25400">
            <a:solidFill>
              <a:srgbClr val="00FF6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1" name="Rectangle 16"/>
          <p:cNvSpPr>
            <a:spLocks noChangeArrowheads="1"/>
          </p:cNvSpPr>
          <p:nvPr/>
        </p:nvSpPr>
        <p:spPr bwMode="auto">
          <a:xfrm>
            <a:off x="678359" y="3336925"/>
            <a:ext cx="769441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s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= p*</a:t>
            </a:r>
          </a:p>
        </p:txBody>
      </p:sp>
      <p:sp>
        <p:nvSpPr>
          <p:cNvPr id="53" name="Rectangle 29"/>
          <p:cNvSpPr>
            <a:spLocks noChangeArrowheads="1"/>
          </p:cNvSpPr>
          <p:nvPr/>
        </p:nvSpPr>
        <p:spPr bwMode="auto">
          <a:xfrm>
            <a:off x="637382" y="5299076"/>
            <a:ext cx="8589962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WENN </a:t>
            </a:r>
            <a:r>
              <a:rPr lang="en-US" altLang="de-DE" sz="1600" dirty="0" err="1">
                <a:latin typeface="Symbol" pitchFamily="18" charset="2"/>
              </a:rPr>
              <a:t>e</a:t>
            </a:r>
            <a:r>
              <a:rPr lang="en-US" altLang="de-DE" sz="1600" baseline="-25000" dirty="0" err="1"/>
              <a:t>D</a:t>
            </a:r>
            <a:r>
              <a:rPr lang="en-US" altLang="de-DE" sz="1600" dirty="0"/>
              <a:t> = 0, </a:t>
            </a:r>
            <a:r>
              <a:rPr lang="en-US" altLang="de-DE" sz="1600" dirty="0" smtClean="0"/>
              <a:t>ZAHLEN DIE KÄUFER DIE GESAMTE STEUER, SELBST WENN SIE BEIM VERKÄUFER EINGEHOBEN WIRD.</a:t>
            </a:r>
            <a:endParaRPr lang="en-US" altLang="de-DE" sz="1600" dirty="0"/>
          </a:p>
        </p:txBody>
      </p:sp>
    </p:spTree>
    <p:extLst>
      <p:ext uri="{BB962C8B-B14F-4D97-AF65-F5344CB8AC3E}">
        <p14:creationId xmlns:p14="http://schemas.microsoft.com/office/powerpoint/2010/main" val="265004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7863" y="519749"/>
            <a:ext cx="8695857" cy="331151"/>
          </a:xfrm>
        </p:spPr>
        <p:txBody>
          <a:bodyPr/>
          <a:lstStyle/>
          <a:p>
            <a:r>
              <a:rPr lang="de-DE" dirty="0" smtClean="0"/>
              <a:t>WOHLFAHRT: KONSUMENTEN- UND PRODUZENTENRENTE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447800" y="1600200"/>
            <a:ext cx="0" cy="30480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447800" y="4648200"/>
            <a:ext cx="40386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" name="Line 11"/>
          <p:cNvSpPr>
            <a:spLocks noChangeShapeType="1"/>
          </p:cNvSpPr>
          <p:nvPr/>
        </p:nvSpPr>
        <p:spPr bwMode="auto">
          <a:xfrm flipV="1">
            <a:off x="1439863" y="2549525"/>
            <a:ext cx="3492500" cy="1673225"/>
          </a:xfrm>
          <a:prstGeom prst="line">
            <a:avLst/>
          </a:prstGeom>
          <a:noFill/>
          <a:ln w="25400">
            <a:solidFill>
              <a:srgbClr val="FF7D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9" name="Line 12"/>
          <p:cNvSpPr>
            <a:spLocks noChangeShapeType="1"/>
          </p:cNvSpPr>
          <p:nvPr/>
        </p:nvSpPr>
        <p:spPr bwMode="auto">
          <a:xfrm>
            <a:off x="1439863" y="2116138"/>
            <a:ext cx="3506787" cy="2540000"/>
          </a:xfrm>
          <a:prstGeom prst="line">
            <a:avLst/>
          </a:prstGeom>
          <a:noFill/>
          <a:ln w="25400">
            <a:solidFill>
              <a:srgbClr val="00FF6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" name="AutoShape 19"/>
          <p:cNvSpPr>
            <a:spLocks noChangeArrowheads="1"/>
          </p:cNvSpPr>
          <p:nvPr/>
        </p:nvSpPr>
        <p:spPr bwMode="auto">
          <a:xfrm>
            <a:off x="1447800" y="2133600"/>
            <a:ext cx="1778000" cy="1257300"/>
          </a:xfrm>
          <a:prstGeom prst="rtTriangle">
            <a:avLst/>
          </a:prstGeom>
          <a:solidFill>
            <a:srgbClr val="00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1" name="AutoShape 21"/>
          <p:cNvSpPr>
            <a:spLocks noChangeArrowheads="1"/>
          </p:cNvSpPr>
          <p:nvPr/>
        </p:nvSpPr>
        <p:spPr bwMode="auto">
          <a:xfrm rot="5400000">
            <a:off x="1930400" y="2921000"/>
            <a:ext cx="825500" cy="1765300"/>
          </a:xfrm>
          <a:prstGeom prst="rtTriangle">
            <a:avLst/>
          </a:pr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3" name="Rectangle 20"/>
          <p:cNvSpPr>
            <a:spLocks noChangeArrowheads="1"/>
          </p:cNvSpPr>
          <p:nvPr/>
        </p:nvSpPr>
        <p:spPr bwMode="auto">
          <a:xfrm>
            <a:off x="1584325" y="2738438"/>
            <a:ext cx="469680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CS</a:t>
            </a:r>
          </a:p>
        </p:txBody>
      </p:sp>
      <p:sp>
        <p:nvSpPr>
          <p:cNvPr id="14" name="Rectangle 22"/>
          <p:cNvSpPr>
            <a:spLocks noChangeArrowheads="1"/>
          </p:cNvSpPr>
          <p:nvPr/>
        </p:nvSpPr>
        <p:spPr bwMode="auto">
          <a:xfrm>
            <a:off x="1571625" y="3479179"/>
            <a:ext cx="45845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PS</a:t>
            </a:r>
          </a:p>
        </p:txBody>
      </p:sp>
      <p:sp>
        <p:nvSpPr>
          <p:cNvPr id="15" name="Freeform 23"/>
          <p:cNvSpPr>
            <a:spLocks/>
          </p:cNvSpPr>
          <p:nvPr/>
        </p:nvSpPr>
        <p:spPr bwMode="auto">
          <a:xfrm>
            <a:off x="1447800" y="2120900"/>
            <a:ext cx="1754188" cy="2122488"/>
          </a:xfrm>
          <a:custGeom>
            <a:avLst/>
            <a:gdLst>
              <a:gd name="T0" fmla="*/ 0 w 1105"/>
              <a:gd name="T1" fmla="*/ 0 h 1337"/>
              <a:gd name="T2" fmla="*/ 0 w 1105"/>
              <a:gd name="T3" fmla="*/ 2147483647 h 1337"/>
              <a:gd name="T4" fmla="*/ 2147483647 w 1105"/>
              <a:gd name="T5" fmla="*/ 2147483647 h 1337"/>
              <a:gd name="T6" fmla="*/ 0 w 1105"/>
              <a:gd name="T7" fmla="*/ 0 h 1337"/>
              <a:gd name="T8" fmla="*/ 0 60000 65536"/>
              <a:gd name="T9" fmla="*/ 0 60000 65536"/>
              <a:gd name="T10" fmla="*/ 0 60000 65536"/>
              <a:gd name="T11" fmla="*/ 0 60000 65536"/>
              <a:gd name="T12" fmla="*/ 0 w 1105"/>
              <a:gd name="T13" fmla="*/ 0 h 1337"/>
              <a:gd name="T14" fmla="*/ 1105 w 1105"/>
              <a:gd name="T15" fmla="*/ 1337 h 13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05" h="1337">
                <a:moveTo>
                  <a:pt x="0" y="0"/>
                </a:moveTo>
                <a:lnTo>
                  <a:pt x="0" y="1336"/>
                </a:lnTo>
                <a:lnTo>
                  <a:pt x="1104" y="792"/>
                </a:lnTo>
                <a:lnTo>
                  <a:pt x="0" y="0"/>
                </a:lnTo>
              </a:path>
            </a:pathLst>
          </a:custGeom>
          <a:noFill/>
          <a:ln w="76200" cap="rnd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6" name="Line 5"/>
          <p:cNvSpPr>
            <a:spLocks noChangeShapeType="1"/>
          </p:cNvSpPr>
          <p:nvPr/>
        </p:nvSpPr>
        <p:spPr bwMode="auto">
          <a:xfrm>
            <a:off x="3203575" y="3405188"/>
            <a:ext cx="0" cy="125095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7" name="Oval 14"/>
          <p:cNvSpPr>
            <a:spLocks noChangeArrowheads="1"/>
          </p:cNvSpPr>
          <p:nvPr/>
        </p:nvSpPr>
        <p:spPr bwMode="auto">
          <a:xfrm>
            <a:off x="1352550" y="3286125"/>
            <a:ext cx="187325" cy="187325"/>
          </a:xfrm>
          <a:prstGeom prst="ellipse">
            <a:avLst/>
          </a:prstGeom>
          <a:solidFill>
            <a:srgbClr val="FA7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8" name="Oval 15"/>
          <p:cNvSpPr>
            <a:spLocks noChangeArrowheads="1"/>
          </p:cNvSpPr>
          <p:nvPr/>
        </p:nvSpPr>
        <p:spPr bwMode="auto">
          <a:xfrm>
            <a:off x="3113088" y="4568825"/>
            <a:ext cx="187325" cy="187325"/>
          </a:xfrm>
          <a:prstGeom prst="ellipse">
            <a:avLst/>
          </a:prstGeom>
          <a:solidFill>
            <a:srgbClr val="FA7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0706" y="3333750"/>
            <a:ext cx="182563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625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853" y="1722070"/>
            <a:ext cx="1514885" cy="656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793" y="1943208"/>
            <a:ext cx="1145381" cy="609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4874053" y="4711701"/>
            <a:ext cx="111088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D(p), S(p)</a:t>
            </a:r>
          </a:p>
        </p:txBody>
      </p:sp>
      <p:sp>
        <p:nvSpPr>
          <p:cNvPr id="23" name="Rectangle 17"/>
          <p:cNvSpPr>
            <a:spLocks noChangeArrowheads="1"/>
          </p:cNvSpPr>
          <p:nvPr/>
        </p:nvSpPr>
        <p:spPr bwMode="auto">
          <a:xfrm>
            <a:off x="2979738" y="4732338"/>
            <a:ext cx="39113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q*</a:t>
            </a: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>
            <a:off x="1112850" y="1525588"/>
            <a:ext cx="3109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</a:t>
            </a:r>
          </a:p>
        </p:txBody>
      </p:sp>
      <p:sp>
        <p:nvSpPr>
          <p:cNvPr id="25" name="Rectangle 16"/>
          <p:cNvSpPr>
            <a:spLocks noChangeArrowheads="1"/>
          </p:cNvSpPr>
          <p:nvPr/>
        </p:nvSpPr>
        <p:spPr bwMode="auto">
          <a:xfrm>
            <a:off x="960438" y="3152689"/>
            <a:ext cx="39113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p*</a:t>
            </a:r>
          </a:p>
        </p:txBody>
      </p:sp>
      <p:sp>
        <p:nvSpPr>
          <p:cNvPr id="26" name="Rectangle 18"/>
          <p:cNvSpPr>
            <a:spLocks noChangeArrowheads="1"/>
          </p:cNvSpPr>
          <p:nvPr/>
        </p:nvSpPr>
        <p:spPr bwMode="auto">
          <a:xfrm>
            <a:off x="5718174" y="3058232"/>
            <a:ext cx="166391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OHNE STEUER</a:t>
            </a:r>
            <a:endParaRPr lang="en-US" altLang="de-DE" sz="1600" dirty="0"/>
          </a:p>
        </p:txBody>
      </p:sp>
    </p:spTree>
    <p:extLst>
      <p:ext uri="{BB962C8B-B14F-4D97-AF65-F5344CB8AC3E}">
        <p14:creationId xmlns:p14="http://schemas.microsoft.com/office/powerpoint/2010/main" val="167003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7863" y="519749"/>
            <a:ext cx="8695857" cy="331151"/>
          </a:xfrm>
        </p:spPr>
        <p:txBody>
          <a:bodyPr/>
          <a:lstStyle/>
          <a:p>
            <a:r>
              <a:rPr lang="de-DE" dirty="0" smtClean="0"/>
              <a:t>WOHLFAHRTSVERLUST DURCH BESTEUERUNG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447800" y="1600200"/>
            <a:ext cx="0" cy="30480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447800" y="4648200"/>
            <a:ext cx="40386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" name="Line 12"/>
          <p:cNvSpPr>
            <a:spLocks noChangeShapeType="1"/>
          </p:cNvSpPr>
          <p:nvPr/>
        </p:nvSpPr>
        <p:spPr bwMode="auto">
          <a:xfrm>
            <a:off x="1439863" y="2116138"/>
            <a:ext cx="3506787" cy="2540000"/>
          </a:xfrm>
          <a:prstGeom prst="line">
            <a:avLst/>
          </a:prstGeom>
          <a:noFill/>
          <a:ln w="25400">
            <a:solidFill>
              <a:srgbClr val="00FF6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" name="AutoShape 19"/>
          <p:cNvSpPr>
            <a:spLocks noChangeArrowheads="1"/>
          </p:cNvSpPr>
          <p:nvPr/>
        </p:nvSpPr>
        <p:spPr bwMode="auto">
          <a:xfrm>
            <a:off x="1447800" y="2090738"/>
            <a:ext cx="1778000" cy="1257300"/>
          </a:xfrm>
          <a:prstGeom prst="rtTriangle">
            <a:avLst/>
          </a:prstGeom>
          <a:solidFill>
            <a:srgbClr val="00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1" name="AutoShape 21"/>
          <p:cNvSpPr>
            <a:spLocks noChangeArrowheads="1"/>
          </p:cNvSpPr>
          <p:nvPr/>
        </p:nvSpPr>
        <p:spPr bwMode="auto">
          <a:xfrm rot="5400000">
            <a:off x="1930400" y="2921000"/>
            <a:ext cx="825500" cy="1765300"/>
          </a:xfrm>
          <a:prstGeom prst="rtTriangle">
            <a:avLst/>
          </a:pr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3" name="Rectangle 20"/>
          <p:cNvSpPr>
            <a:spLocks noChangeArrowheads="1"/>
          </p:cNvSpPr>
          <p:nvPr/>
        </p:nvSpPr>
        <p:spPr bwMode="auto">
          <a:xfrm>
            <a:off x="1539875" y="2560551"/>
            <a:ext cx="469680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CS</a:t>
            </a:r>
          </a:p>
        </p:txBody>
      </p:sp>
      <p:sp>
        <p:nvSpPr>
          <p:cNvPr id="14" name="Rectangle 22"/>
          <p:cNvSpPr>
            <a:spLocks noChangeArrowheads="1"/>
          </p:cNvSpPr>
          <p:nvPr/>
        </p:nvSpPr>
        <p:spPr bwMode="auto">
          <a:xfrm>
            <a:off x="1476374" y="3670299"/>
            <a:ext cx="45845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PS</a:t>
            </a:r>
          </a:p>
        </p:txBody>
      </p:sp>
      <p:sp>
        <p:nvSpPr>
          <p:cNvPr id="15" name="Freeform 23"/>
          <p:cNvSpPr>
            <a:spLocks/>
          </p:cNvSpPr>
          <p:nvPr/>
        </p:nvSpPr>
        <p:spPr bwMode="auto">
          <a:xfrm>
            <a:off x="1447800" y="2120900"/>
            <a:ext cx="1754188" cy="2122488"/>
          </a:xfrm>
          <a:custGeom>
            <a:avLst/>
            <a:gdLst>
              <a:gd name="T0" fmla="*/ 0 w 1105"/>
              <a:gd name="T1" fmla="*/ 0 h 1337"/>
              <a:gd name="T2" fmla="*/ 0 w 1105"/>
              <a:gd name="T3" fmla="*/ 2147483647 h 1337"/>
              <a:gd name="T4" fmla="*/ 2147483647 w 1105"/>
              <a:gd name="T5" fmla="*/ 2147483647 h 1337"/>
              <a:gd name="T6" fmla="*/ 0 w 1105"/>
              <a:gd name="T7" fmla="*/ 0 h 1337"/>
              <a:gd name="T8" fmla="*/ 0 60000 65536"/>
              <a:gd name="T9" fmla="*/ 0 60000 65536"/>
              <a:gd name="T10" fmla="*/ 0 60000 65536"/>
              <a:gd name="T11" fmla="*/ 0 60000 65536"/>
              <a:gd name="T12" fmla="*/ 0 w 1105"/>
              <a:gd name="T13" fmla="*/ 0 h 1337"/>
              <a:gd name="T14" fmla="*/ 1105 w 1105"/>
              <a:gd name="T15" fmla="*/ 1337 h 13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05" h="1337">
                <a:moveTo>
                  <a:pt x="0" y="0"/>
                </a:moveTo>
                <a:lnTo>
                  <a:pt x="0" y="1336"/>
                </a:lnTo>
                <a:lnTo>
                  <a:pt x="1104" y="792"/>
                </a:lnTo>
                <a:lnTo>
                  <a:pt x="0" y="0"/>
                </a:lnTo>
              </a:path>
            </a:pathLst>
          </a:custGeom>
          <a:noFill/>
          <a:ln w="76200" cap="rnd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6" name="Line 5"/>
          <p:cNvSpPr>
            <a:spLocks noChangeShapeType="1"/>
          </p:cNvSpPr>
          <p:nvPr/>
        </p:nvSpPr>
        <p:spPr bwMode="auto">
          <a:xfrm>
            <a:off x="3203575" y="3405188"/>
            <a:ext cx="0" cy="125095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7" name="Oval 14"/>
          <p:cNvSpPr>
            <a:spLocks noChangeArrowheads="1"/>
          </p:cNvSpPr>
          <p:nvPr/>
        </p:nvSpPr>
        <p:spPr bwMode="auto">
          <a:xfrm>
            <a:off x="1352550" y="3286125"/>
            <a:ext cx="187325" cy="187325"/>
          </a:xfrm>
          <a:prstGeom prst="ellipse">
            <a:avLst/>
          </a:prstGeom>
          <a:solidFill>
            <a:srgbClr val="FA7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8" name="Oval 15"/>
          <p:cNvSpPr>
            <a:spLocks noChangeArrowheads="1"/>
          </p:cNvSpPr>
          <p:nvPr/>
        </p:nvSpPr>
        <p:spPr bwMode="auto">
          <a:xfrm>
            <a:off x="3113088" y="4568825"/>
            <a:ext cx="187325" cy="187325"/>
          </a:xfrm>
          <a:prstGeom prst="ellipse">
            <a:avLst/>
          </a:prstGeom>
          <a:solidFill>
            <a:srgbClr val="FA7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0706" y="3333750"/>
            <a:ext cx="182563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625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715" y="1576009"/>
            <a:ext cx="1541024" cy="667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793" y="1803400"/>
            <a:ext cx="1194961" cy="63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4874053" y="4711701"/>
            <a:ext cx="111088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D(p), S(p)</a:t>
            </a:r>
          </a:p>
        </p:txBody>
      </p:sp>
      <p:sp>
        <p:nvSpPr>
          <p:cNvPr id="23" name="Rectangle 17"/>
          <p:cNvSpPr>
            <a:spLocks noChangeArrowheads="1"/>
          </p:cNvSpPr>
          <p:nvPr/>
        </p:nvSpPr>
        <p:spPr bwMode="auto">
          <a:xfrm>
            <a:off x="2979738" y="4732338"/>
            <a:ext cx="39113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q*</a:t>
            </a: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>
            <a:off x="1112850" y="1525588"/>
            <a:ext cx="3109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</a:t>
            </a:r>
          </a:p>
        </p:txBody>
      </p:sp>
      <p:sp>
        <p:nvSpPr>
          <p:cNvPr id="25" name="Rectangle 16"/>
          <p:cNvSpPr>
            <a:spLocks noChangeArrowheads="1"/>
          </p:cNvSpPr>
          <p:nvPr/>
        </p:nvSpPr>
        <p:spPr bwMode="auto">
          <a:xfrm>
            <a:off x="1056667" y="3178440"/>
            <a:ext cx="39113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p*</a:t>
            </a:r>
          </a:p>
        </p:txBody>
      </p:sp>
      <p:sp>
        <p:nvSpPr>
          <p:cNvPr id="26" name="Rectangle 18"/>
          <p:cNvSpPr>
            <a:spLocks noChangeArrowheads="1"/>
          </p:cNvSpPr>
          <p:nvPr/>
        </p:nvSpPr>
        <p:spPr bwMode="auto">
          <a:xfrm>
            <a:off x="4350772" y="2695012"/>
            <a:ext cx="4814780" cy="110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EINE MENGENSTEUER REDUZIERT SOWOHL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CS ALS AUCH PS UND TRANSFERIERT EINEN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TEIL DES WOHLFAHRTSVERLUSTES IN FORM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VON STEUEREINNAHMEN ZUM STAAT</a:t>
            </a:r>
            <a:r>
              <a:rPr lang="en-US" altLang="de-DE" sz="1800" dirty="0" smtClean="0"/>
              <a:t>.</a:t>
            </a:r>
            <a:endParaRPr lang="en-US" altLang="de-DE" sz="1800" dirty="0"/>
          </a:p>
        </p:txBody>
      </p:sp>
      <p:sp>
        <p:nvSpPr>
          <p:cNvPr id="27" name="Line 18"/>
          <p:cNvSpPr>
            <a:spLocks noChangeShapeType="1"/>
          </p:cNvSpPr>
          <p:nvPr/>
        </p:nvSpPr>
        <p:spPr bwMode="auto">
          <a:xfrm flipV="1">
            <a:off x="1439863" y="2232025"/>
            <a:ext cx="2987675" cy="1431925"/>
          </a:xfrm>
          <a:prstGeom prst="line">
            <a:avLst/>
          </a:prstGeom>
          <a:noFill/>
          <a:ln w="25400">
            <a:solidFill>
              <a:srgbClr val="FF7D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8" name="Freeform 39"/>
          <p:cNvSpPr>
            <a:spLocks/>
          </p:cNvSpPr>
          <p:nvPr/>
        </p:nvSpPr>
        <p:spPr bwMode="auto">
          <a:xfrm>
            <a:off x="2705100" y="3009900"/>
            <a:ext cx="506413" cy="639763"/>
          </a:xfrm>
          <a:custGeom>
            <a:avLst/>
            <a:gdLst>
              <a:gd name="T0" fmla="*/ 0 w 319"/>
              <a:gd name="T1" fmla="*/ 0 h 403"/>
              <a:gd name="T2" fmla="*/ 0 w 319"/>
              <a:gd name="T3" fmla="*/ 2147483647 h 403"/>
              <a:gd name="T4" fmla="*/ 2147483647 w 319"/>
              <a:gd name="T5" fmla="*/ 2147483647 h 403"/>
              <a:gd name="T6" fmla="*/ 0 w 319"/>
              <a:gd name="T7" fmla="*/ 0 h 403"/>
              <a:gd name="T8" fmla="*/ 0 60000 65536"/>
              <a:gd name="T9" fmla="*/ 0 60000 65536"/>
              <a:gd name="T10" fmla="*/ 0 60000 65536"/>
              <a:gd name="T11" fmla="*/ 0 60000 65536"/>
              <a:gd name="T12" fmla="*/ 0 w 319"/>
              <a:gd name="T13" fmla="*/ 0 h 403"/>
              <a:gd name="T14" fmla="*/ 319 w 319"/>
              <a:gd name="T15" fmla="*/ 403 h 40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9" h="403">
                <a:moveTo>
                  <a:pt x="0" y="0"/>
                </a:moveTo>
                <a:lnTo>
                  <a:pt x="0" y="402"/>
                </a:lnTo>
                <a:lnTo>
                  <a:pt x="318" y="235"/>
                </a:lnTo>
                <a:lnTo>
                  <a:pt x="0" y="0"/>
                </a:lnTo>
              </a:path>
            </a:pathLst>
          </a:cu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9" name="Line 22"/>
          <p:cNvSpPr>
            <a:spLocks noChangeShapeType="1"/>
          </p:cNvSpPr>
          <p:nvPr/>
        </p:nvSpPr>
        <p:spPr bwMode="auto">
          <a:xfrm>
            <a:off x="2709863" y="3040063"/>
            <a:ext cx="0" cy="1616075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0" name="Oval 30"/>
          <p:cNvSpPr>
            <a:spLocks noChangeArrowheads="1"/>
          </p:cNvSpPr>
          <p:nvPr/>
        </p:nvSpPr>
        <p:spPr bwMode="auto">
          <a:xfrm>
            <a:off x="2622550" y="3524250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1" name="Oval 24"/>
          <p:cNvSpPr>
            <a:spLocks noChangeArrowheads="1"/>
          </p:cNvSpPr>
          <p:nvPr/>
        </p:nvSpPr>
        <p:spPr bwMode="auto">
          <a:xfrm>
            <a:off x="2622550" y="4548188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2" name="Rectangle 37"/>
          <p:cNvSpPr>
            <a:spLocks noChangeArrowheads="1"/>
          </p:cNvSpPr>
          <p:nvPr/>
        </p:nvSpPr>
        <p:spPr bwMode="auto">
          <a:xfrm>
            <a:off x="1476374" y="3078162"/>
            <a:ext cx="1270000" cy="5588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de-DE" sz="1600" dirty="0" smtClean="0">
                <a:solidFill>
                  <a:srgbClr val="969696"/>
                </a:solidFill>
              </a:rPr>
              <a:t>STEUER</a:t>
            </a:r>
            <a:endParaRPr kumimoji="0" lang="de-DE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3" name="Line 11"/>
          <p:cNvSpPr>
            <a:spLocks noChangeShapeType="1"/>
          </p:cNvSpPr>
          <p:nvPr/>
        </p:nvSpPr>
        <p:spPr bwMode="auto">
          <a:xfrm flipV="1">
            <a:off x="1439863" y="2549525"/>
            <a:ext cx="3492500" cy="1673225"/>
          </a:xfrm>
          <a:prstGeom prst="line">
            <a:avLst/>
          </a:prstGeom>
          <a:noFill/>
          <a:ln w="25400">
            <a:solidFill>
              <a:srgbClr val="FF7DFF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4" name="Line 19"/>
          <p:cNvSpPr>
            <a:spLocks noChangeShapeType="1"/>
          </p:cNvSpPr>
          <p:nvPr/>
        </p:nvSpPr>
        <p:spPr bwMode="auto">
          <a:xfrm flipV="1">
            <a:off x="3979863" y="2433638"/>
            <a:ext cx="0" cy="5762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5" name="Rectangle 20"/>
          <p:cNvSpPr>
            <a:spLocks noChangeArrowheads="1"/>
          </p:cNvSpPr>
          <p:nvPr/>
        </p:nvSpPr>
        <p:spPr bwMode="auto">
          <a:xfrm>
            <a:off x="3578823" y="2571750"/>
            <a:ext cx="368691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€t</a:t>
            </a:r>
          </a:p>
        </p:txBody>
      </p:sp>
      <p:sp>
        <p:nvSpPr>
          <p:cNvPr id="37" name="Rectangle 39"/>
          <p:cNvSpPr>
            <a:spLocks noChangeArrowheads="1"/>
          </p:cNvSpPr>
          <p:nvPr/>
        </p:nvSpPr>
        <p:spPr bwMode="auto">
          <a:xfrm>
            <a:off x="5380382" y="4003188"/>
            <a:ext cx="2641621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 WOHLFAHRTSVERLUST</a:t>
            </a:r>
            <a:endParaRPr lang="en-US" altLang="de-DE" sz="1600" dirty="0"/>
          </a:p>
        </p:txBody>
      </p:sp>
      <p:sp>
        <p:nvSpPr>
          <p:cNvPr id="38" name="Line 40"/>
          <p:cNvSpPr>
            <a:spLocks noChangeShapeType="1"/>
          </p:cNvSpPr>
          <p:nvPr/>
        </p:nvSpPr>
        <p:spPr bwMode="auto">
          <a:xfrm flipH="1" flipV="1">
            <a:off x="2952749" y="3357562"/>
            <a:ext cx="2533650" cy="815224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9" name="Rectangle 27"/>
          <p:cNvSpPr>
            <a:spLocks noChangeArrowheads="1"/>
          </p:cNvSpPr>
          <p:nvPr/>
        </p:nvSpPr>
        <p:spPr bwMode="auto">
          <a:xfrm>
            <a:off x="2463800" y="4732338"/>
            <a:ext cx="35586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q</a:t>
            </a:r>
            <a:r>
              <a:rPr kumimoji="0" lang="en-US" altLang="de-DE" sz="1600" b="1" i="0" u="none" strike="noStrike" kern="0" cap="none" spc="0" normalizeH="0" baseline="30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t</a:t>
            </a:r>
            <a:endParaRPr kumimoji="0" lang="en-US" altLang="de-DE" sz="1600" b="1" i="0" u="none" strike="noStrike" kern="0" cap="none" spc="0" normalizeH="0" baseline="30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40" name="Rectangle 26"/>
          <p:cNvSpPr>
            <a:spLocks noChangeArrowheads="1"/>
          </p:cNvSpPr>
          <p:nvPr/>
        </p:nvSpPr>
        <p:spPr bwMode="auto">
          <a:xfrm>
            <a:off x="1034140" y="2897101"/>
            <a:ext cx="39433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b</a:t>
            </a:r>
            <a:endParaRPr kumimoji="0" lang="en-US" altLang="de-DE" sz="1600" b="1" i="0" u="none" strike="noStrike" kern="0" cap="none" spc="0" normalizeH="0" baseline="-25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41" name="Rectangle 29"/>
          <p:cNvSpPr>
            <a:spLocks noChangeArrowheads="1"/>
          </p:cNvSpPr>
          <p:nvPr/>
        </p:nvSpPr>
        <p:spPr bwMode="auto">
          <a:xfrm>
            <a:off x="1053539" y="3411538"/>
            <a:ext cx="38632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s</a:t>
            </a:r>
            <a:endParaRPr kumimoji="0" lang="en-US" altLang="de-DE" sz="1600" b="1" i="0" u="none" strike="noStrike" kern="0" cap="none" spc="0" normalizeH="0" baseline="-25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861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7863" y="519749"/>
            <a:ext cx="8695857" cy="331151"/>
          </a:xfrm>
        </p:spPr>
        <p:txBody>
          <a:bodyPr/>
          <a:lstStyle/>
          <a:p>
            <a:r>
              <a:rPr lang="de-DE" dirty="0" smtClean="0"/>
              <a:t>WOHLFAHRTSVERLUST DURCH BESTEUERUNG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</a:t>
            </a:r>
            <a:r>
              <a:rPr lang="de-DE" dirty="0" err="1" smtClean="0"/>
              <a:t>Gruyter</a:t>
            </a:r>
            <a:r>
              <a:rPr lang="de-DE" dirty="0" smtClean="0"/>
              <a:t>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447800" y="1600200"/>
            <a:ext cx="0" cy="30480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447800" y="4648200"/>
            <a:ext cx="40386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6" name="Line 5"/>
          <p:cNvSpPr>
            <a:spLocks noChangeShapeType="1"/>
          </p:cNvSpPr>
          <p:nvPr/>
        </p:nvSpPr>
        <p:spPr bwMode="auto">
          <a:xfrm>
            <a:off x="3203575" y="3405188"/>
            <a:ext cx="0" cy="125095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7" name="Oval 14"/>
          <p:cNvSpPr>
            <a:spLocks noChangeArrowheads="1"/>
          </p:cNvSpPr>
          <p:nvPr/>
        </p:nvSpPr>
        <p:spPr bwMode="auto">
          <a:xfrm>
            <a:off x="1352550" y="3286125"/>
            <a:ext cx="187325" cy="187325"/>
          </a:xfrm>
          <a:prstGeom prst="ellipse">
            <a:avLst/>
          </a:prstGeom>
          <a:solidFill>
            <a:srgbClr val="FA7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8" name="Oval 15"/>
          <p:cNvSpPr>
            <a:spLocks noChangeArrowheads="1"/>
          </p:cNvSpPr>
          <p:nvPr/>
        </p:nvSpPr>
        <p:spPr bwMode="auto">
          <a:xfrm>
            <a:off x="3113088" y="4568825"/>
            <a:ext cx="187325" cy="187325"/>
          </a:xfrm>
          <a:prstGeom prst="ellipse">
            <a:avLst/>
          </a:prstGeom>
          <a:solidFill>
            <a:srgbClr val="FA7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0706" y="3333750"/>
            <a:ext cx="182563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625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523" y="1604510"/>
            <a:ext cx="1475216" cy="63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794" y="1803400"/>
            <a:ext cx="1184368" cy="630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4874053" y="4711701"/>
            <a:ext cx="111088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D(p), S(p)</a:t>
            </a:r>
          </a:p>
        </p:txBody>
      </p:sp>
      <p:sp>
        <p:nvSpPr>
          <p:cNvPr id="23" name="Rectangle 17"/>
          <p:cNvSpPr>
            <a:spLocks noChangeArrowheads="1"/>
          </p:cNvSpPr>
          <p:nvPr/>
        </p:nvSpPr>
        <p:spPr bwMode="auto">
          <a:xfrm>
            <a:off x="2979738" y="4732338"/>
            <a:ext cx="39113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q*</a:t>
            </a: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>
            <a:off x="1112850" y="1525588"/>
            <a:ext cx="3109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</a:t>
            </a:r>
          </a:p>
        </p:txBody>
      </p:sp>
      <p:sp>
        <p:nvSpPr>
          <p:cNvPr id="25" name="Rectangle 16"/>
          <p:cNvSpPr>
            <a:spLocks noChangeArrowheads="1"/>
          </p:cNvSpPr>
          <p:nvPr/>
        </p:nvSpPr>
        <p:spPr bwMode="auto">
          <a:xfrm>
            <a:off x="960438" y="3152689"/>
            <a:ext cx="39113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p*</a:t>
            </a:r>
          </a:p>
        </p:txBody>
      </p:sp>
      <p:sp>
        <p:nvSpPr>
          <p:cNvPr id="26" name="Rectangle 18"/>
          <p:cNvSpPr>
            <a:spLocks noChangeArrowheads="1"/>
          </p:cNvSpPr>
          <p:nvPr/>
        </p:nvSpPr>
        <p:spPr bwMode="auto">
          <a:xfrm>
            <a:off x="4812506" y="2824139"/>
            <a:ext cx="3677160" cy="83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DER WOHLFAHRTSVERLUST WIRD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KLEINER. WENN DIE NACHFRAGE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WENIGER ELASTISCH WIRD.</a:t>
            </a:r>
            <a:endParaRPr lang="en-US" altLang="de-DE" sz="1600" dirty="0"/>
          </a:p>
        </p:txBody>
      </p:sp>
      <p:sp>
        <p:nvSpPr>
          <p:cNvPr id="27" name="Line 18"/>
          <p:cNvSpPr>
            <a:spLocks noChangeShapeType="1"/>
          </p:cNvSpPr>
          <p:nvPr/>
        </p:nvSpPr>
        <p:spPr bwMode="auto">
          <a:xfrm flipV="1">
            <a:off x="1439863" y="2232025"/>
            <a:ext cx="2987675" cy="1431925"/>
          </a:xfrm>
          <a:prstGeom prst="line">
            <a:avLst/>
          </a:prstGeom>
          <a:noFill/>
          <a:ln w="25400">
            <a:solidFill>
              <a:srgbClr val="FF7D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4" name="Line 19"/>
          <p:cNvSpPr>
            <a:spLocks noChangeShapeType="1"/>
          </p:cNvSpPr>
          <p:nvPr/>
        </p:nvSpPr>
        <p:spPr bwMode="auto">
          <a:xfrm flipV="1">
            <a:off x="3979863" y="2433638"/>
            <a:ext cx="0" cy="5762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5" name="Rectangle 20"/>
          <p:cNvSpPr>
            <a:spLocks noChangeArrowheads="1"/>
          </p:cNvSpPr>
          <p:nvPr/>
        </p:nvSpPr>
        <p:spPr bwMode="auto">
          <a:xfrm>
            <a:off x="3578823" y="2571750"/>
            <a:ext cx="368691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€t</a:t>
            </a:r>
          </a:p>
        </p:txBody>
      </p:sp>
      <p:sp>
        <p:nvSpPr>
          <p:cNvPr id="37" name="Rectangle 39"/>
          <p:cNvSpPr>
            <a:spLocks noChangeArrowheads="1"/>
          </p:cNvSpPr>
          <p:nvPr/>
        </p:nvSpPr>
        <p:spPr bwMode="auto">
          <a:xfrm>
            <a:off x="5486400" y="4024198"/>
            <a:ext cx="258391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WOHLFAHRTSVERLUST</a:t>
            </a:r>
            <a:endParaRPr lang="en-US" altLang="de-DE" sz="1600" dirty="0"/>
          </a:p>
        </p:txBody>
      </p:sp>
      <p:sp>
        <p:nvSpPr>
          <p:cNvPr id="38" name="Line 40"/>
          <p:cNvSpPr>
            <a:spLocks noChangeShapeType="1"/>
          </p:cNvSpPr>
          <p:nvPr/>
        </p:nvSpPr>
        <p:spPr bwMode="auto">
          <a:xfrm flipH="1" flipV="1">
            <a:off x="2995612" y="3328151"/>
            <a:ext cx="2490787" cy="844636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6" name="Line 12"/>
          <p:cNvSpPr>
            <a:spLocks noChangeShapeType="1"/>
          </p:cNvSpPr>
          <p:nvPr/>
        </p:nvSpPr>
        <p:spPr bwMode="auto">
          <a:xfrm>
            <a:off x="2306638" y="2066130"/>
            <a:ext cx="1703388" cy="2627313"/>
          </a:xfrm>
          <a:prstGeom prst="line">
            <a:avLst/>
          </a:prstGeom>
          <a:noFill/>
          <a:ln w="25400">
            <a:solidFill>
              <a:srgbClr val="00FF6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9" name="Line 6"/>
          <p:cNvSpPr>
            <a:spLocks noChangeShapeType="1"/>
          </p:cNvSpPr>
          <p:nvPr/>
        </p:nvSpPr>
        <p:spPr bwMode="auto">
          <a:xfrm flipH="1">
            <a:off x="1439863" y="3390900"/>
            <a:ext cx="174625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40" name="Line 22"/>
          <p:cNvSpPr>
            <a:spLocks noChangeShapeType="1"/>
          </p:cNvSpPr>
          <p:nvPr/>
        </p:nvSpPr>
        <p:spPr bwMode="auto">
          <a:xfrm>
            <a:off x="2895600" y="2995613"/>
            <a:ext cx="0" cy="1660525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41" name="Line 21"/>
          <p:cNvSpPr>
            <a:spLocks noChangeShapeType="1"/>
          </p:cNvSpPr>
          <p:nvPr/>
        </p:nvSpPr>
        <p:spPr bwMode="auto">
          <a:xfrm flipH="1">
            <a:off x="1439863" y="2968625"/>
            <a:ext cx="1455737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42" name="Line 31"/>
          <p:cNvSpPr>
            <a:spLocks noChangeShapeType="1"/>
          </p:cNvSpPr>
          <p:nvPr/>
        </p:nvSpPr>
        <p:spPr bwMode="auto">
          <a:xfrm flipH="1">
            <a:off x="1481427" y="3540125"/>
            <a:ext cx="144145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43" name="Oval 24"/>
          <p:cNvSpPr>
            <a:spLocks noChangeArrowheads="1"/>
          </p:cNvSpPr>
          <p:nvPr/>
        </p:nvSpPr>
        <p:spPr bwMode="auto">
          <a:xfrm>
            <a:off x="2794000" y="4548188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44" name="Oval 28"/>
          <p:cNvSpPr>
            <a:spLocks noChangeArrowheads="1"/>
          </p:cNvSpPr>
          <p:nvPr/>
        </p:nvSpPr>
        <p:spPr bwMode="auto">
          <a:xfrm>
            <a:off x="1349375" y="3438525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45" name="Oval 25"/>
          <p:cNvSpPr>
            <a:spLocks noChangeArrowheads="1"/>
          </p:cNvSpPr>
          <p:nvPr/>
        </p:nvSpPr>
        <p:spPr bwMode="auto">
          <a:xfrm>
            <a:off x="1338263" y="2862263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46" name="Oval 23"/>
          <p:cNvSpPr>
            <a:spLocks noChangeArrowheads="1"/>
          </p:cNvSpPr>
          <p:nvPr/>
        </p:nvSpPr>
        <p:spPr bwMode="auto">
          <a:xfrm>
            <a:off x="2808288" y="2876550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47" name="Oval 24"/>
          <p:cNvSpPr>
            <a:spLocks noChangeArrowheads="1"/>
          </p:cNvSpPr>
          <p:nvPr/>
        </p:nvSpPr>
        <p:spPr bwMode="auto">
          <a:xfrm>
            <a:off x="2829214" y="3482975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48" name="Freeform 32"/>
          <p:cNvSpPr>
            <a:spLocks/>
          </p:cNvSpPr>
          <p:nvPr/>
        </p:nvSpPr>
        <p:spPr bwMode="auto">
          <a:xfrm>
            <a:off x="2933700" y="2876550"/>
            <a:ext cx="312738" cy="658813"/>
          </a:xfrm>
          <a:custGeom>
            <a:avLst/>
            <a:gdLst>
              <a:gd name="T0" fmla="*/ 0 w 197"/>
              <a:gd name="T1" fmla="*/ 0 h 415"/>
              <a:gd name="T2" fmla="*/ 0 w 197"/>
              <a:gd name="T3" fmla="*/ 2147483647 h 415"/>
              <a:gd name="T4" fmla="*/ 2147483647 w 197"/>
              <a:gd name="T5" fmla="*/ 2147483647 h 415"/>
              <a:gd name="T6" fmla="*/ 0 w 197"/>
              <a:gd name="T7" fmla="*/ 0 h 415"/>
              <a:gd name="T8" fmla="*/ 0 60000 65536"/>
              <a:gd name="T9" fmla="*/ 0 60000 65536"/>
              <a:gd name="T10" fmla="*/ 0 60000 65536"/>
              <a:gd name="T11" fmla="*/ 0 60000 65536"/>
              <a:gd name="T12" fmla="*/ 0 w 197"/>
              <a:gd name="T13" fmla="*/ 0 h 415"/>
              <a:gd name="T14" fmla="*/ 197 w 197"/>
              <a:gd name="T15" fmla="*/ 415 h 41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7" h="415">
                <a:moveTo>
                  <a:pt x="0" y="0"/>
                </a:moveTo>
                <a:lnTo>
                  <a:pt x="0" y="414"/>
                </a:lnTo>
                <a:lnTo>
                  <a:pt x="196" y="305"/>
                </a:lnTo>
                <a:lnTo>
                  <a:pt x="0" y="0"/>
                </a:lnTo>
              </a:path>
            </a:pathLst>
          </a:cu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9" name="Line 11"/>
          <p:cNvSpPr>
            <a:spLocks noChangeShapeType="1"/>
          </p:cNvSpPr>
          <p:nvPr/>
        </p:nvSpPr>
        <p:spPr bwMode="auto">
          <a:xfrm flipV="1">
            <a:off x="1439863" y="2549525"/>
            <a:ext cx="3492500" cy="1673225"/>
          </a:xfrm>
          <a:prstGeom prst="line">
            <a:avLst/>
          </a:prstGeom>
          <a:noFill/>
          <a:ln w="25400">
            <a:solidFill>
              <a:srgbClr val="FF7DFF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0" name="Rectangle 26"/>
          <p:cNvSpPr>
            <a:spLocks noChangeArrowheads="1"/>
          </p:cNvSpPr>
          <p:nvPr/>
        </p:nvSpPr>
        <p:spPr bwMode="auto">
          <a:xfrm>
            <a:off x="944626" y="2785004"/>
            <a:ext cx="39433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de-DE" sz="1600" dirty="0" err="1"/>
              <a:t>p</a:t>
            </a:r>
            <a:r>
              <a:rPr lang="en-US" altLang="de-DE" sz="1600" baseline="-25000" dirty="0" err="1"/>
              <a:t>b</a:t>
            </a:r>
            <a:endParaRPr lang="en-US" altLang="de-DE" sz="1600" baseline="-25000" dirty="0"/>
          </a:p>
        </p:txBody>
      </p:sp>
      <p:sp>
        <p:nvSpPr>
          <p:cNvPr id="51" name="Rectangle 29"/>
          <p:cNvSpPr>
            <a:spLocks noChangeArrowheads="1"/>
          </p:cNvSpPr>
          <p:nvPr/>
        </p:nvSpPr>
        <p:spPr bwMode="auto">
          <a:xfrm>
            <a:off x="951939" y="3377096"/>
            <a:ext cx="38632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de-DE" sz="1600" dirty="0" err="1"/>
              <a:t>p</a:t>
            </a:r>
            <a:r>
              <a:rPr lang="en-US" altLang="de-DE" sz="1600" baseline="-25000" dirty="0" err="1"/>
              <a:t>s</a:t>
            </a:r>
            <a:endParaRPr lang="en-US" altLang="de-DE" sz="1600" baseline="-25000" dirty="0"/>
          </a:p>
        </p:txBody>
      </p:sp>
      <p:sp>
        <p:nvSpPr>
          <p:cNvPr id="52" name="Rectangle 27"/>
          <p:cNvSpPr>
            <a:spLocks noChangeArrowheads="1"/>
          </p:cNvSpPr>
          <p:nvPr/>
        </p:nvSpPr>
        <p:spPr bwMode="auto">
          <a:xfrm>
            <a:off x="2709728" y="4756150"/>
            <a:ext cx="35586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de-DE" sz="1600" dirty="0" err="1"/>
              <a:t>q</a:t>
            </a:r>
            <a:r>
              <a:rPr lang="en-US" altLang="de-DE" sz="1600" baseline="30000" dirty="0" err="1"/>
              <a:t>t</a:t>
            </a:r>
            <a:endParaRPr lang="en-US" altLang="de-DE" sz="1600" baseline="30000" dirty="0"/>
          </a:p>
        </p:txBody>
      </p:sp>
    </p:spTree>
    <p:extLst>
      <p:ext uri="{BB962C8B-B14F-4D97-AF65-F5344CB8AC3E}">
        <p14:creationId xmlns:p14="http://schemas.microsoft.com/office/powerpoint/2010/main" val="302745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0686" y="684849"/>
            <a:ext cx="8695857" cy="331151"/>
          </a:xfrm>
        </p:spPr>
        <p:txBody>
          <a:bodyPr/>
          <a:lstStyle/>
          <a:p>
            <a:r>
              <a:rPr lang="de-DE" dirty="0" smtClean="0"/>
              <a:t>WOHLFAHRTSVERLUST UND VÖLLIG UNELASTISCHE NACHFRAGE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</a:t>
            </a:r>
            <a:r>
              <a:rPr lang="de-DE" dirty="0" err="1" smtClean="0"/>
              <a:t>Gruyter</a:t>
            </a:r>
            <a:r>
              <a:rPr lang="de-DE" dirty="0" smtClean="0"/>
              <a:t>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447800" y="1600200"/>
            <a:ext cx="0" cy="30480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447800" y="4648200"/>
            <a:ext cx="40386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pic>
        <p:nvPicPr>
          <p:cNvPr id="9625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3969" y="1614664"/>
            <a:ext cx="1451770" cy="628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793" y="1803400"/>
            <a:ext cx="1184367" cy="630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4874053" y="4711701"/>
            <a:ext cx="111088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D(p), S(p)</a:t>
            </a: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>
            <a:off x="1112850" y="1525588"/>
            <a:ext cx="3109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</a:t>
            </a:r>
          </a:p>
        </p:txBody>
      </p:sp>
      <p:sp>
        <p:nvSpPr>
          <p:cNvPr id="26" name="Rectangle 18"/>
          <p:cNvSpPr>
            <a:spLocks noChangeArrowheads="1"/>
          </p:cNvSpPr>
          <p:nvPr/>
        </p:nvSpPr>
        <p:spPr bwMode="auto">
          <a:xfrm>
            <a:off x="4812506" y="2824139"/>
            <a:ext cx="4335674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WENN </a:t>
            </a:r>
            <a:r>
              <a:rPr lang="en-US" altLang="de-DE" sz="1600" dirty="0" err="1">
                <a:solidFill>
                  <a:srgbClr val="000000"/>
                </a:solidFill>
                <a:latin typeface="Symbol" pitchFamily="18" charset="2"/>
              </a:rPr>
              <a:t>e</a:t>
            </a:r>
            <a:r>
              <a:rPr lang="en-US" altLang="de-DE" sz="1600" baseline="-25000" dirty="0" err="1" smtClean="0">
                <a:latin typeface="+mj-lt"/>
              </a:rPr>
              <a:t>D</a:t>
            </a:r>
            <a:r>
              <a:rPr lang="en-US" altLang="de-DE" sz="1600" dirty="0" smtClean="0">
                <a:latin typeface="+mj-lt"/>
              </a:rPr>
              <a:t> </a:t>
            </a:r>
            <a:r>
              <a:rPr lang="en-US" altLang="de-DE" sz="1600" dirty="0">
                <a:latin typeface="+mj-lt"/>
              </a:rPr>
              <a:t>= 0</a:t>
            </a:r>
            <a:r>
              <a:rPr lang="en-US" altLang="de-DE" sz="1600" dirty="0" smtClean="0"/>
              <a:t>, DANN VERURSACHT DIE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STEUER KEINEN WOHLFAHRTSVERLUST.</a:t>
            </a:r>
            <a:endParaRPr lang="en-US" altLang="de-DE" sz="1600" dirty="0"/>
          </a:p>
        </p:txBody>
      </p:sp>
      <p:sp>
        <p:nvSpPr>
          <p:cNvPr id="27" name="Line 18"/>
          <p:cNvSpPr>
            <a:spLocks noChangeShapeType="1"/>
          </p:cNvSpPr>
          <p:nvPr/>
        </p:nvSpPr>
        <p:spPr bwMode="auto">
          <a:xfrm flipV="1">
            <a:off x="1439863" y="2232025"/>
            <a:ext cx="2987675" cy="1431925"/>
          </a:xfrm>
          <a:prstGeom prst="line">
            <a:avLst/>
          </a:prstGeom>
          <a:noFill/>
          <a:ln w="25400">
            <a:solidFill>
              <a:srgbClr val="FF7D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4" name="Line 19"/>
          <p:cNvSpPr>
            <a:spLocks noChangeShapeType="1"/>
          </p:cNvSpPr>
          <p:nvPr/>
        </p:nvSpPr>
        <p:spPr bwMode="auto">
          <a:xfrm flipV="1">
            <a:off x="3979863" y="2433638"/>
            <a:ext cx="0" cy="5762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5" name="Rectangle 20"/>
          <p:cNvSpPr>
            <a:spLocks noChangeArrowheads="1"/>
          </p:cNvSpPr>
          <p:nvPr/>
        </p:nvSpPr>
        <p:spPr bwMode="auto">
          <a:xfrm>
            <a:off x="3578823" y="2571750"/>
            <a:ext cx="368691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€t</a:t>
            </a:r>
          </a:p>
        </p:txBody>
      </p:sp>
      <p:sp>
        <p:nvSpPr>
          <p:cNvPr id="39" name="Line 6"/>
          <p:cNvSpPr>
            <a:spLocks noChangeShapeType="1"/>
          </p:cNvSpPr>
          <p:nvPr/>
        </p:nvSpPr>
        <p:spPr bwMode="auto">
          <a:xfrm flipH="1" flipV="1">
            <a:off x="1481427" y="3379785"/>
            <a:ext cx="1704686" cy="11113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49" name="Line 11"/>
          <p:cNvSpPr>
            <a:spLocks noChangeShapeType="1"/>
          </p:cNvSpPr>
          <p:nvPr/>
        </p:nvSpPr>
        <p:spPr bwMode="auto">
          <a:xfrm flipV="1">
            <a:off x="1439863" y="2549525"/>
            <a:ext cx="3492500" cy="1673225"/>
          </a:xfrm>
          <a:prstGeom prst="line">
            <a:avLst/>
          </a:prstGeom>
          <a:noFill/>
          <a:ln w="25400">
            <a:solidFill>
              <a:srgbClr val="FF7DFF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1" name="Line 12"/>
          <p:cNvSpPr>
            <a:spLocks noChangeShapeType="1"/>
          </p:cNvSpPr>
          <p:nvPr/>
        </p:nvSpPr>
        <p:spPr bwMode="auto">
          <a:xfrm>
            <a:off x="3186113" y="2044700"/>
            <a:ext cx="15875" cy="2609850"/>
          </a:xfrm>
          <a:prstGeom prst="line">
            <a:avLst/>
          </a:prstGeom>
          <a:noFill/>
          <a:ln w="25400">
            <a:solidFill>
              <a:srgbClr val="00FF6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2" name="Oval 27"/>
          <p:cNvSpPr>
            <a:spLocks noChangeArrowheads="1"/>
          </p:cNvSpPr>
          <p:nvPr/>
        </p:nvSpPr>
        <p:spPr bwMode="auto">
          <a:xfrm>
            <a:off x="3094038" y="3281363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53" name="Oval 22"/>
          <p:cNvSpPr>
            <a:spLocks noChangeArrowheads="1"/>
          </p:cNvSpPr>
          <p:nvPr/>
        </p:nvSpPr>
        <p:spPr bwMode="auto">
          <a:xfrm>
            <a:off x="3094038" y="4548188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54" name="Oval 21"/>
          <p:cNvSpPr>
            <a:spLocks noChangeArrowheads="1"/>
          </p:cNvSpPr>
          <p:nvPr/>
        </p:nvSpPr>
        <p:spPr bwMode="auto">
          <a:xfrm>
            <a:off x="3079750" y="2719388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55" name="Line 20"/>
          <p:cNvSpPr>
            <a:spLocks noChangeShapeType="1"/>
          </p:cNvSpPr>
          <p:nvPr/>
        </p:nvSpPr>
        <p:spPr bwMode="auto">
          <a:xfrm flipH="1">
            <a:off x="1439863" y="2825750"/>
            <a:ext cx="17272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56" name="Oval 23"/>
          <p:cNvSpPr>
            <a:spLocks noChangeArrowheads="1"/>
          </p:cNvSpPr>
          <p:nvPr/>
        </p:nvSpPr>
        <p:spPr bwMode="auto">
          <a:xfrm>
            <a:off x="1338263" y="2719388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57" name="Oval 26"/>
          <p:cNvSpPr>
            <a:spLocks noChangeArrowheads="1"/>
          </p:cNvSpPr>
          <p:nvPr/>
        </p:nvSpPr>
        <p:spPr bwMode="auto">
          <a:xfrm>
            <a:off x="1349375" y="3281363"/>
            <a:ext cx="187325" cy="1873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58" name="Rectangle 24"/>
          <p:cNvSpPr>
            <a:spLocks noChangeArrowheads="1"/>
          </p:cNvSpPr>
          <p:nvPr/>
        </p:nvSpPr>
        <p:spPr bwMode="auto">
          <a:xfrm>
            <a:off x="955629" y="2578013"/>
            <a:ext cx="39433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b</a:t>
            </a:r>
            <a:endParaRPr kumimoji="0" lang="en-US" altLang="de-DE" sz="1600" b="1" i="0" u="none" strike="noStrike" kern="0" cap="none" spc="0" normalizeH="0" baseline="-25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60" name="Rectangle 16"/>
          <p:cNvSpPr>
            <a:spLocks noChangeArrowheads="1"/>
          </p:cNvSpPr>
          <p:nvPr/>
        </p:nvSpPr>
        <p:spPr bwMode="auto">
          <a:xfrm>
            <a:off x="598286" y="3139854"/>
            <a:ext cx="769441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s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= p*</a:t>
            </a:r>
          </a:p>
        </p:txBody>
      </p:sp>
      <p:sp>
        <p:nvSpPr>
          <p:cNvPr id="61" name="Rectangle 25"/>
          <p:cNvSpPr>
            <a:spLocks noChangeArrowheads="1"/>
          </p:cNvSpPr>
          <p:nvPr/>
        </p:nvSpPr>
        <p:spPr bwMode="auto">
          <a:xfrm>
            <a:off x="2776390" y="4722814"/>
            <a:ext cx="77745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q</a:t>
            </a:r>
            <a:r>
              <a:rPr kumimoji="0" lang="en-US" altLang="de-DE" sz="1600" b="1" i="0" u="none" strike="noStrike" kern="0" cap="none" spc="0" normalizeH="0" baseline="30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t</a:t>
            </a:r>
            <a:r>
              <a:rPr kumimoji="0" lang="en-US" altLang="de-DE" sz="16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 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= q*</a:t>
            </a:r>
          </a:p>
        </p:txBody>
      </p:sp>
      <p:sp>
        <p:nvSpPr>
          <p:cNvPr id="3" name="Rechteck 2"/>
          <p:cNvSpPr/>
          <p:nvPr/>
        </p:nvSpPr>
        <p:spPr>
          <a:xfrm>
            <a:off x="1166424" y="5479758"/>
            <a:ext cx="78505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2813" fontAlgn="base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</a:pPr>
            <a:r>
              <a:rPr lang="en-US" altLang="de-DE" sz="1600" b="1" kern="0" dirty="0" smtClean="0">
                <a:solidFill>
                  <a:srgbClr val="000000"/>
                </a:solidFill>
                <a:latin typeface="+mj-lt"/>
                <a:ea typeface="ＭＳ Ｐゴシック"/>
                <a:cs typeface="ＭＳ Ｐゴシック"/>
              </a:rPr>
              <a:t>AUCH WENN </a:t>
            </a:r>
            <a:r>
              <a:rPr lang="en-US" altLang="de-DE" sz="1600" dirty="0" err="1">
                <a:solidFill>
                  <a:srgbClr val="000000"/>
                </a:solidFill>
                <a:latin typeface="Symbol" pitchFamily="18" charset="2"/>
              </a:rPr>
              <a:t>e</a:t>
            </a:r>
            <a:r>
              <a:rPr lang="en-US" altLang="de-DE" sz="1600" b="1" kern="0" baseline="-25000" dirty="0" err="1" smtClean="0">
                <a:solidFill>
                  <a:srgbClr val="000000"/>
                </a:solidFill>
                <a:latin typeface="+mj-lt"/>
                <a:ea typeface="ＭＳ Ｐゴシック"/>
                <a:cs typeface="ＭＳ Ｐゴシック"/>
              </a:rPr>
              <a:t>S</a:t>
            </a:r>
            <a:r>
              <a:rPr lang="en-US" altLang="de-DE" sz="1600" b="1" kern="0" dirty="0" smtClean="0">
                <a:solidFill>
                  <a:srgbClr val="000000"/>
                </a:solidFill>
                <a:latin typeface="+mj-lt"/>
                <a:ea typeface="ＭＳ Ｐゴシック"/>
                <a:cs typeface="ＭＳ Ｐゴシック"/>
              </a:rPr>
              <a:t> </a:t>
            </a:r>
            <a:r>
              <a:rPr lang="en-US" altLang="de-DE" sz="1600" b="1" kern="0" dirty="0">
                <a:solidFill>
                  <a:srgbClr val="000000"/>
                </a:solidFill>
                <a:latin typeface="+mj-lt"/>
                <a:ea typeface="ＭＳ Ｐゴシック"/>
                <a:cs typeface="ＭＳ Ｐゴシック"/>
              </a:rPr>
              <a:t>= </a:t>
            </a:r>
            <a:r>
              <a:rPr lang="en-US" altLang="de-DE" sz="1600" b="1" kern="0" dirty="0" smtClean="0">
                <a:solidFill>
                  <a:srgbClr val="000000"/>
                </a:solidFill>
                <a:latin typeface="+mj-lt"/>
                <a:ea typeface="ＭＳ Ｐゴシック"/>
                <a:cs typeface="ＭＳ Ｐゴシック"/>
              </a:rPr>
              <a:t>0, IST DER WOHLFAHRTSVERLUST GLEICH NULL.</a:t>
            </a:r>
            <a:endParaRPr lang="en-US" altLang="de-DE" sz="1600" b="1" kern="0" dirty="0">
              <a:solidFill>
                <a:srgbClr val="000000"/>
              </a:solidFill>
              <a:latin typeface="+mj-lt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64243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9094" y="667470"/>
            <a:ext cx="8695857" cy="331151"/>
          </a:xfrm>
        </p:spPr>
        <p:txBody>
          <a:bodyPr/>
          <a:lstStyle/>
          <a:p>
            <a:r>
              <a:rPr lang="de-DE" dirty="0" smtClean="0"/>
              <a:t>Marktgleichgewicht - grafisch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119189"/>
            <a:ext cx="8697417" cy="5081588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447800" y="1600200"/>
            <a:ext cx="0" cy="30480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447800" y="4648200"/>
            <a:ext cx="40386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" name="Arc 5"/>
          <p:cNvSpPr>
            <a:spLocks/>
          </p:cNvSpPr>
          <p:nvPr/>
        </p:nvSpPr>
        <p:spPr bwMode="auto">
          <a:xfrm rot="11100000">
            <a:off x="763588" y="1889125"/>
            <a:ext cx="4038600" cy="2455863"/>
          </a:xfrm>
          <a:custGeom>
            <a:avLst/>
            <a:gdLst>
              <a:gd name="T0" fmla="*/ 0 w 21600"/>
              <a:gd name="T1" fmla="*/ 294538413 h 20477"/>
              <a:gd name="T2" fmla="*/ 514800529 w 21600"/>
              <a:gd name="T3" fmla="*/ 0 h 20477"/>
              <a:gd name="T4" fmla="*/ 755106017 w 21600"/>
              <a:gd name="T5" fmla="*/ 294538413 h 20477"/>
              <a:gd name="T6" fmla="*/ 0 60000 65536"/>
              <a:gd name="T7" fmla="*/ 0 60000 65536"/>
              <a:gd name="T8" fmla="*/ 0 60000 65536"/>
              <a:gd name="T9" fmla="*/ 0 w 21600"/>
              <a:gd name="T10" fmla="*/ 0 h 20477"/>
              <a:gd name="T11" fmla="*/ 21600 w 21600"/>
              <a:gd name="T12" fmla="*/ 20477 h 2047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477" fill="none" extrusionOk="0">
                <a:moveTo>
                  <a:pt x="-1" y="20476"/>
                </a:moveTo>
                <a:cubicBezTo>
                  <a:pt x="-1" y="11196"/>
                  <a:pt x="5928" y="2953"/>
                  <a:pt x="14725" y="-1"/>
                </a:cubicBezTo>
              </a:path>
              <a:path w="21600" h="20477" stroke="0" extrusionOk="0">
                <a:moveTo>
                  <a:pt x="-1" y="20476"/>
                </a:moveTo>
                <a:cubicBezTo>
                  <a:pt x="-1" y="11196"/>
                  <a:pt x="5928" y="2953"/>
                  <a:pt x="14725" y="-1"/>
                </a:cubicBezTo>
                <a:lnTo>
                  <a:pt x="21600" y="20477"/>
                </a:lnTo>
                <a:lnTo>
                  <a:pt x="-1" y="20476"/>
                </a:lnTo>
                <a:close/>
              </a:path>
            </a:pathLst>
          </a:custGeom>
          <a:noFill/>
          <a:ln w="25400" cap="rnd">
            <a:solidFill>
              <a:srgbClr val="FF7D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9" name="Arc 8"/>
          <p:cNvSpPr>
            <a:spLocks/>
          </p:cNvSpPr>
          <p:nvPr/>
        </p:nvSpPr>
        <p:spPr bwMode="auto">
          <a:xfrm rot="10500000">
            <a:off x="1981200" y="1889125"/>
            <a:ext cx="4038600" cy="2455863"/>
          </a:xfrm>
          <a:custGeom>
            <a:avLst/>
            <a:gdLst>
              <a:gd name="T0" fmla="*/ 240025777 w 21600"/>
              <a:gd name="T1" fmla="*/ 0 h 20480"/>
              <a:gd name="T2" fmla="*/ 755106017 w 21600"/>
              <a:gd name="T3" fmla="*/ 294495267 h 20480"/>
              <a:gd name="T4" fmla="*/ 0 w 21600"/>
              <a:gd name="T5" fmla="*/ 294495267 h 20480"/>
              <a:gd name="T6" fmla="*/ 0 60000 65536"/>
              <a:gd name="T7" fmla="*/ 0 60000 65536"/>
              <a:gd name="T8" fmla="*/ 0 60000 65536"/>
              <a:gd name="T9" fmla="*/ 0 w 21600"/>
              <a:gd name="T10" fmla="*/ 0 h 20480"/>
              <a:gd name="T11" fmla="*/ 21600 w 21600"/>
              <a:gd name="T12" fmla="*/ 20480 h 204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480" fill="none" extrusionOk="0">
                <a:moveTo>
                  <a:pt x="6865" y="0"/>
                </a:moveTo>
                <a:cubicBezTo>
                  <a:pt x="15667" y="2951"/>
                  <a:pt x="21600" y="11196"/>
                  <a:pt x="21600" y="20480"/>
                </a:cubicBezTo>
              </a:path>
              <a:path w="21600" h="20480" stroke="0" extrusionOk="0">
                <a:moveTo>
                  <a:pt x="6865" y="0"/>
                </a:moveTo>
                <a:cubicBezTo>
                  <a:pt x="15667" y="2951"/>
                  <a:pt x="21600" y="11196"/>
                  <a:pt x="21600" y="20480"/>
                </a:cubicBezTo>
                <a:lnTo>
                  <a:pt x="0" y="20480"/>
                </a:lnTo>
                <a:lnTo>
                  <a:pt x="6865" y="0"/>
                </a:lnTo>
                <a:close/>
              </a:path>
            </a:pathLst>
          </a:custGeom>
          <a:noFill/>
          <a:ln w="25400" cap="rnd">
            <a:solidFill>
              <a:srgbClr val="00FF6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" name="Oval 15"/>
          <p:cNvSpPr>
            <a:spLocks noChangeArrowheads="1"/>
          </p:cNvSpPr>
          <p:nvPr/>
        </p:nvSpPr>
        <p:spPr bwMode="auto">
          <a:xfrm>
            <a:off x="3287713" y="3762375"/>
            <a:ext cx="187325" cy="187325"/>
          </a:xfrm>
          <a:prstGeom prst="ellipse">
            <a:avLst/>
          </a:prstGeom>
          <a:solidFill>
            <a:srgbClr val="FA7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4864131" y="1862131"/>
            <a:ext cx="838371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7DFF"/>
                </a:solidFill>
                <a:effectLst/>
                <a:uLnTx/>
                <a:uFillTx/>
                <a:latin typeface="Arial" pitchFamily="34" charset="0"/>
              </a:rPr>
              <a:t>q=S(p</a:t>
            </a: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7DFF"/>
                </a:solidFill>
                <a:effectLst/>
                <a:uLnTx/>
                <a:uFillTx/>
                <a:latin typeface="Arial" pitchFamily="34" charset="0"/>
              </a:rPr>
              <a:t>)</a:t>
            </a: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4860925" y="4089665"/>
            <a:ext cx="84157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FF66"/>
                </a:solidFill>
                <a:effectLst/>
                <a:uLnTx/>
                <a:uFillTx/>
                <a:latin typeface="Arial" pitchFamily="34" charset="0"/>
              </a:rPr>
              <a:t>q=D(p)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5318125" y="4738688"/>
            <a:ext cx="111088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D(p), S(p)</a:t>
            </a:r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974725" y="1309688"/>
            <a:ext cx="3109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</a:t>
            </a:r>
          </a:p>
        </p:txBody>
      </p: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1046509" y="3610504"/>
            <a:ext cx="39113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p*</a:t>
            </a:r>
          </a:p>
        </p:txBody>
      </p:sp>
      <p:sp>
        <p:nvSpPr>
          <p:cNvPr id="16" name="Line 14"/>
          <p:cNvSpPr>
            <a:spLocks noChangeShapeType="1"/>
          </p:cNvSpPr>
          <p:nvPr/>
        </p:nvSpPr>
        <p:spPr bwMode="auto">
          <a:xfrm flipH="1">
            <a:off x="1439863" y="3862388"/>
            <a:ext cx="1935162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7" name="Line 13"/>
          <p:cNvSpPr>
            <a:spLocks noChangeShapeType="1"/>
          </p:cNvSpPr>
          <p:nvPr/>
        </p:nvSpPr>
        <p:spPr bwMode="auto">
          <a:xfrm>
            <a:off x="3375025" y="3862388"/>
            <a:ext cx="0" cy="79375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3179458" y="4738688"/>
            <a:ext cx="39113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q*</a:t>
            </a:r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1471613" y="1276713"/>
            <a:ext cx="1492396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FF66"/>
                </a:solidFill>
                <a:effectLst/>
                <a:uLnTx/>
                <a:uFillTx/>
              </a:rPr>
              <a:t>MARKT-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FF66"/>
                </a:solidFill>
              </a:rPr>
              <a:t>NACHFRAGE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FF66"/>
              </a:solidFill>
              <a:effectLst/>
              <a:uLnTx/>
              <a:uFillTx/>
            </a:endParaRPr>
          </a:p>
        </p:txBody>
      </p:sp>
      <p:sp>
        <p:nvSpPr>
          <p:cNvPr id="20" name="Rectangle 11"/>
          <p:cNvSpPr>
            <a:spLocks noChangeArrowheads="1"/>
          </p:cNvSpPr>
          <p:nvPr/>
        </p:nvSpPr>
        <p:spPr bwMode="auto">
          <a:xfrm>
            <a:off x="4022725" y="1276712"/>
            <a:ext cx="1210268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FF7DFF"/>
                </a:solidFill>
              </a:rPr>
              <a:t>MARKT-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7DFF"/>
                </a:solidFill>
                <a:effectLst/>
                <a:uLnTx/>
                <a:uFillTx/>
              </a:rPr>
              <a:t>ANGEBOT</a:t>
            </a:r>
          </a:p>
        </p:txBody>
      </p:sp>
      <p:sp>
        <p:nvSpPr>
          <p:cNvPr id="21" name="Rectangle 18"/>
          <p:cNvSpPr>
            <a:spLocks noChangeArrowheads="1"/>
          </p:cNvSpPr>
          <p:nvPr/>
        </p:nvSpPr>
        <p:spPr bwMode="auto">
          <a:xfrm>
            <a:off x="5311260" y="2677960"/>
            <a:ext cx="2803653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D(p*) = S(p*): DER MARKT 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IST IM GLEICHGEWICHT.</a:t>
            </a:r>
          </a:p>
        </p:txBody>
      </p:sp>
    </p:spTree>
    <p:extLst>
      <p:ext uri="{BB962C8B-B14F-4D97-AF65-F5344CB8AC3E}">
        <p14:creationId xmlns:p14="http://schemas.microsoft.com/office/powerpoint/2010/main" val="252424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9094" y="667470"/>
            <a:ext cx="8695857" cy="331151"/>
          </a:xfrm>
        </p:spPr>
        <p:txBody>
          <a:bodyPr/>
          <a:lstStyle/>
          <a:p>
            <a:r>
              <a:rPr lang="de-DE" dirty="0" err="1" smtClean="0"/>
              <a:t>MarktUNgleichgewicht</a:t>
            </a:r>
            <a:r>
              <a:rPr lang="de-DE" dirty="0" smtClean="0"/>
              <a:t> – ÜBERSCHUSSANGEBOT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119189"/>
            <a:ext cx="8697417" cy="5081588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447800" y="1600200"/>
            <a:ext cx="0" cy="30480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447800" y="4648200"/>
            <a:ext cx="40386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" name="Arc 5"/>
          <p:cNvSpPr>
            <a:spLocks/>
          </p:cNvSpPr>
          <p:nvPr/>
        </p:nvSpPr>
        <p:spPr bwMode="auto">
          <a:xfrm rot="11100000">
            <a:off x="763588" y="1889125"/>
            <a:ext cx="4038600" cy="2455863"/>
          </a:xfrm>
          <a:custGeom>
            <a:avLst/>
            <a:gdLst>
              <a:gd name="T0" fmla="*/ 0 w 21600"/>
              <a:gd name="T1" fmla="*/ 294538413 h 20477"/>
              <a:gd name="T2" fmla="*/ 514800529 w 21600"/>
              <a:gd name="T3" fmla="*/ 0 h 20477"/>
              <a:gd name="T4" fmla="*/ 755106017 w 21600"/>
              <a:gd name="T5" fmla="*/ 294538413 h 20477"/>
              <a:gd name="T6" fmla="*/ 0 60000 65536"/>
              <a:gd name="T7" fmla="*/ 0 60000 65536"/>
              <a:gd name="T8" fmla="*/ 0 60000 65536"/>
              <a:gd name="T9" fmla="*/ 0 w 21600"/>
              <a:gd name="T10" fmla="*/ 0 h 20477"/>
              <a:gd name="T11" fmla="*/ 21600 w 21600"/>
              <a:gd name="T12" fmla="*/ 20477 h 2047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477" fill="none" extrusionOk="0">
                <a:moveTo>
                  <a:pt x="-1" y="20476"/>
                </a:moveTo>
                <a:cubicBezTo>
                  <a:pt x="-1" y="11196"/>
                  <a:pt x="5928" y="2953"/>
                  <a:pt x="14725" y="-1"/>
                </a:cubicBezTo>
              </a:path>
              <a:path w="21600" h="20477" stroke="0" extrusionOk="0">
                <a:moveTo>
                  <a:pt x="-1" y="20476"/>
                </a:moveTo>
                <a:cubicBezTo>
                  <a:pt x="-1" y="11196"/>
                  <a:pt x="5928" y="2953"/>
                  <a:pt x="14725" y="-1"/>
                </a:cubicBezTo>
                <a:lnTo>
                  <a:pt x="21600" y="20477"/>
                </a:lnTo>
                <a:lnTo>
                  <a:pt x="-1" y="20476"/>
                </a:lnTo>
                <a:close/>
              </a:path>
            </a:pathLst>
          </a:custGeom>
          <a:noFill/>
          <a:ln w="25400" cap="rnd">
            <a:solidFill>
              <a:srgbClr val="FF7D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9" name="Arc 8"/>
          <p:cNvSpPr>
            <a:spLocks/>
          </p:cNvSpPr>
          <p:nvPr/>
        </p:nvSpPr>
        <p:spPr bwMode="auto">
          <a:xfrm rot="10500000">
            <a:off x="1981200" y="1889125"/>
            <a:ext cx="4038600" cy="2455863"/>
          </a:xfrm>
          <a:custGeom>
            <a:avLst/>
            <a:gdLst>
              <a:gd name="T0" fmla="*/ 240025777 w 21600"/>
              <a:gd name="T1" fmla="*/ 0 h 20480"/>
              <a:gd name="T2" fmla="*/ 755106017 w 21600"/>
              <a:gd name="T3" fmla="*/ 294495267 h 20480"/>
              <a:gd name="T4" fmla="*/ 0 w 21600"/>
              <a:gd name="T5" fmla="*/ 294495267 h 20480"/>
              <a:gd name="T6" fmla="*/ 0 60000 65536"/>
              <a:gd name="T7" fmla="*/ 0 60000 65536"/>
              <a:gd name="T8" fmla="*/ 0 60000 65536"/>
              <a:gd name="T9" fmla="*/ 0 w 21600"/>
              <a:gd name="T10" fmla="*/ 0 h 20480"/>
              <a:gd name="T11" fmla="*/ 21600 w 21600"/>
              <a:gd name="T12" fmla="*/ 20480 h 204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480" fill="none" extrusionOk="0">
                <a:moveTo>
                  <a:pt x="6865" y="0"/>
                </a:moveTo>
                <a:cubicBezTo>
                  <a:pt x="15667" y="2951"/>
                  <a:pt x="21600" y="11196"/>
                  <a:pt x="21600" y="20480"/>
                </a:cubicBezTo>
              </a:path>
              <a:path w="21600" h="20480" stroke="0" extrusionOk="0">
                <a:moveTo>
                  <a:pt x="6865" y="0"/>
                </a:moveTo>
                <a:cubicBezTo>
                  <a:pt x="15667" y="2951"/>
                  <a:pt x="21600" y="11196"/>
                  <a:pt x="21600" y="20480"/>
                </a:cubicBezTo>
                <a:lnTo>
                  <a:pt x="0" y="20480"/>
                </a:lnTo>
                <a:lnTo>
                  <a:pt x="6865" y="0"/>
                </a:lnTo>
                <a:close/>
              </a:path>
            </a:pathLst>
          </a:custGeom>
          <a:noFill/>
          <a:ln w="25400" cap="rnd">
            <a:solidFill>
              <a:srgbClr val="00FF6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4889500" y="1981200"/>
            <a:ext cx="838371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7DFF"/>
                </a:solidFill>
                <a:effectLst/>
                <a:uLnTx/>
                <a:uFillTx/>
                <a:latin typeface="Arial" pitchFamily="34" charset="0"/>
              </a:rPr>
              <a:t>q=S(p</a:t>
            </a: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7DFF"/>
                </a:solidFill>
                <a:effectLst/>
                <a:uLnTx/>
                <a:uFillTx/>
                <a:latin typeface="Arial" pitchFamily="34" charset="0"/>
              </a:rPr>
              <a:t>)</a:t>
            </a: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4860925" y="3976688"/>
            <a:ext cx="84157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FF66"/>
                </a:solidFill>
                <a:effectLst/>
                <a:uLnTx/>
                <a:uFillTx/>
                <a:latin typeface="Arial" pitchFamily="34" charset="0"/>
              </a:rPr>
              <a:t>q=D(p)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5187659" y="4738688"/>
            <a:ext cx="111088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D(p), S(p)</a:t>
            </a:r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1054832" y="1519723"/>
            <a:ext cx="3109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</a:t>
            </a:r>
          </a:p>
        </p:txBody>
      </p: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1054832" y="3567113"/>
            <a:ext cx="39113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p*</a:t>
            </a:r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1471613" y="1276713"/>
            <a:ext cx="1492396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FF66"/>
                </a:solidFill>
                <a:effectLst/>
                <a:uLnTx/>
                <a:uFillTx/>
              </a:rPr>
              <a:t>MARKT-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FF66"/>
                </a:solidFill>
              </a:rPr>
              <a:t>NACHFRAGE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FF66"/>
              </a:solidFill>
              <a:effectLst/>
              <a:uLnTx/>
              <a:uFillTx/>
            </a:endParaRPr>
          </a:p>
        </p:txBody>
      </p:sp>
      <p:sp>
        <p:nvSpPr>
          <p:cNvPr id="20" name="Rectangle 11"/>
          <p:cNvSpPr>
            <a:spLocks noChangeArrowheads="1"/>
          </p:cNvSpPr>
          <p:nvPr/>
        </p:nvSpPr>
        <p:spPr bwMode="auto">
          <a:xfrm>
            <a:off x="4004643" y="1307592"/>
            <a:ext cx="1210268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FF7DFF"/>
                </a:solidFill>
              </a:rPr>
              <a:t>MARKT-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7DFF"/>
                </a:solidFill>
                <a:effectLst/>
                <a:uLnTx/>
                <a:uFillTx/>
              </a:rPr>
              <a:t>ANGEBOT</a:t>
            </a:r>
          </a:p>
        </p:txBody>
      </p:sp>
      <p:sp>
        <p:nvSpPr>
          <p:cNvPr id="21" name="Line 14"/>
          <p:cNvSpPr>
            <a:spLocks noChangeShapeType="1"/>
          </p:cNvSpPr>
          <p:nvPr/>
        </p:nvSpPr>
        <p:spPr bwMode="auto">
          <a:xfrm flipH="1">
            <a:off x="1439863" y="3176588"/>
            <a:ext cx="2886075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2" name="Line 19"/>
          <p:cNvSpPr>
            <a:spLocks noChangeShapeType="1"/>
          </p:cNvSpPr>
          <p:nvPr/>
        </p:nvSpPr>
        <p:spPr bwMode="auto">
          <a:xfrm>
            <a:off x="2398713" y="3182938"/>
            <a:ext cx="0" cy="1471612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3" name="Line 13"/>
          <p:cNvSpPr>
            <a:spLocks noChangeShapeType="1"/>
          </p:cNvSpPr>
          <p:nvPr/>
        </p:nvSpPr>
        <p:spPr bwMode="auto">
          <a:xfrm>
            <a:off x="4357688" y="3182938"/>
            <a:ext cx="0" cy="1471612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4" name="Oval 20"/>
          <p:cNvSpPr>
            <a:spLocks noChangeArrowheads="1"/>
          </p:cNvSpPr>
          <p:nvPr/>
        </p:nvSpPr>
        <p:spPr bwMode="auto">
          <a:xfrm>
            <a:off x="2309813" y="3098800"/>
            <a:ext cx="187325" cy="187325"/>
          </a:xfrm>
          <a:prstGeom prst="ellipse">
            <a:avLst/>
          </a:prstGeom>
          <a:solidFill>
            <a:srgbClr val="FA7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5" name="Oval 15"/>
          <p:cNvSpPr>
            <a:spLocks noChangeArrowheads="1"/>
          </p:cNvSpPr>
          <p:nvPr/>
        </p:nvSpPr>
        <p:spPr bwMode="auto">
          <a:xfrm>
            <a:off x="4254500" y="3098800"/>
            <a:ext cx="187325" cy="187325"/>
          </a:xfrm>
          <a:prstGeom prst="ellipse">
            <a:avLst/>
          </a:prstGeom>
          <a:solidFill>
            <a:srgbClr val="FA7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6" name="Rectangle 22"/>
          <p:cNvSpPr>
            <a:spLocks noChangeArrowheads="1"/>
          </p:cNvSpPr>
          <p:nvPr/>
        </p:nvSpPr>
        <p:spPr bwMode="auto">
          <a:xfrm>
            <a:off x="1054832" y="2974410"/>
            <a:ext cx="465138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’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7" name="AutoShape 24"/>
          <p:cNvSpPr>
            <a:spLocks noChangeArrowheads="1"/>
          </p:cNvSpPr>
          <p:nvPr/>
        </p:nvSpPr>
        <p:spPr bwMode="auto">
          <a:xfrm>
            <a:off x="1728788" y="3197225"/>
            <a:ext cx="203200" cy="649288"/>
          </a:xfrm>
          <a:prstGeom prst="downArrow">
            <a:avLst>
              <a:gd name="adj1" fmla="val 50000"/>
              <a:gd name="adj2" fmla="val 159781"/>
            </a:avLst>
          </a:prstGeom>
          <a:solidFill>
            <a:srgbClr val="555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8" name="Rectangle 23"/>
          <p:cNvSpPr>
            <a:spLocks noChangeArrowheads="1"/>
          </p:cNvSpPr>
          <p:nvPr/>
        </p:nvSpPr>
        <p:spPr bwMode="auto">
          <a:xfrm>
            <a:off x="2042846" y="4724400"/>
            <a:ext cx="70051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D(p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’</a:t>
            </a:r>
            <a:r>
              <a:rPr kumimoji="0" lang="en-US" altLang="ja-JP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)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9" name="Rectangle 17"/>
          <p:cNvSpPr>
            <a:spLocks noChangeArrowheads="1"/>
          </p:cNvSpPr>
          <p:nvPr/>
        </p:nvSpPr>
        <p:spPr bwMode="auto">
          <a:xfrm>
            <a:off x="4008233" y="4724400"/>
            <a:ext cx="689291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S(p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’</a:t>
            </a:r>
            <a:r>
              <a:rPr kumimoji="0" lang="en-US" altLang="ja-JP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)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0" name="Line 21"/>
          <p:cNvSpPr>
            <a:spLocks noChangeShapeType="1"/>
          </p:cNvSpPr>
          <p:nvPr/>
        </p:nvSpPr>
        <p:spPr bwMode="auto">
          <a:xfrm flipH="1">
            <a:off x="1439863" y="3849688"/>
            <a:ext cx="1919287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1" name="Rectangle 18"/>
          <p:cNvSpPr>
            <a:spLocks noChangeArrowheads="1"/>
          </p:cNvSpPr>
          <p:nvPr/>
        </p:nvSpPr>
        <p:spPr bwMode="auto">
          <a:xfrm>
            <a:off x="4445049" y="3182938"/>
            <a:ext cx="4736874" cy="83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D(p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’</a:t>
            </a:r>
            <a:r>
              <a:rPr kumimoji="0" lang="en-US" altLang="ja-JP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) &lt; S(p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’</a:t>
            </a:r>
            <a:r>
              <a:rPr kumimoji="0" lang="en-US" altLang="ja-JP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): ES BESTEHT</a:t>
            </a:r>
            <a:r>
              <a:rPr kumimoji="0" lang="en-US" altLang="ja-JP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EIN ÜBERSCHUSS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baseline="0" dirty="0" smtClean="0">
                <a:solidFill>
                  <a:srgbClr val="000000"/>
                </a:solidFill>
              </a:rPr>
              <a:t>DER ANGEBOTENEN MENGE ÜBER DIE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NACHGEFRAGTE MENGE.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3" name="Rectangle 25"/>
          <p:cNvSpPr>
            <a:spLocks noChangeArrowheads="1"/>
          </p:cNvSpPr>
          <p:nvPr/>
        </p:nvSpPr>
        <p:spPr bwMode="auto">
          <a:xfrm>
            <a:off x="1829007" y="5422576"/>
            <a:ext cx="467275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DER MARKTPREIS </a:t>
            </a:r>
            <a:r>
              <a:rPr lang="en-US" altLang="de-DE" sz="1600" kern="0" dirty="0" smtClean="0">
                <a:solidFill>
                  <a:srgbClr val="000000"/>
                </a:solidFill>
              </a:rPr>
              <a:t>WIRD 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GEGEN </a:t>
            </a:r>
            <a:r>
              <a:rPr lang="en-US" altLang="de-DE" sz="1600" kern="0" dirty="0" smtClean="0">
                <a:solidFill>
                  <a:srgbClr val="000000"/>
                </a:solidFill>
              </a:rPr>
              <a:t>p* FALLEN </a:t>
            </a:r>
            <a:r>
              <a:rPr lang="en-US" altLang="de-DE" sz="1600" kern="0" dirty="0">
                <a:solidFill>
                  <a:srgbClr val="000000"/>
                </a:solidFill>
              </a:rPr>
              <a:t>.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86202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9094" y="667470"/>
            <a:ext cx="8695857" cy="331151"/>
          </a:xfrm>
        </p:spPr>
        <p:txBody>
          <a:bodyPr/>
          <a:lstStyle/>
          <a:p>
            <a:r>
              <a:rPr lang="de-DE" dirty="0" err="1">
                <a:solidFill>
                  <a:srgbClr val="000000"/>
                </a:solidFill>
              </a:rPr>
              <a:t>MarktUNgleichgewicht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smtClean="0">
                <a:solidFill>
                  <a:srgbClr val="000000"/>
                </a:solidFill>
              </a:rPr>
              <a:t>– ÜBERSCHUSSNACHFRAGE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64250" y="1157905"/>
            <a:ext cx="8899557" cy="5081588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447800" y="1600200"/>
            <a:ext cx="0" cy="30480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447800" y="4648200"/>
            <a:ext cx="40386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" name="Arc 5"/>
          <p:cNvSpPr>
            <a:spLocks/>
          </p:cNvSpPr>
          <p:nvPr/>
        </p:nvSpPr>
        <p:spPr bwMode="auto">
          <a:xfrm rot="11100000">
            <a:off x="763588" y="1889125"/>
            <a:ext cx="4038600" cy="2455863"/>
          </a:xfrm>
          <a:custGeom>
            <a:avLst/>
            <a:gdLst>
              <a:gd name="T0" fmla="*/ 0 w 21600"/>
              <a:gd name="T1" fmla="*/ 294538413 h 20477"/>
              <a:gd name="T2" fmla="*/ 514800529 w 21600"/>
              <a:gd name="T3" fmla="*/ 0 h 20477"/>
              <a:gd name="T4" fmla="*/ 755106017 w 21600"/>
              <a:gd name="T5" fmla="*/ 294538413 h 20477"/>
              <a:gd name="T6" fmla="*/ 0 60000 65536"/>
              <a:gd name="T7" fmla="*/ 0 60000 65536"/>
              <a:gd name="T8" fmla="*/ 0 60000 65536"/>
              <a:gd name="T9" fmla="*/ 0 w 21600"/>
              <a:gd name="T10" fmla="*/ 0 h 20477"/>
              <a:gd name="T11" fmla="*/ 21600 w 21600"/>
              <a:gd name="T12" fmla="*/ 20477 h 2047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477" fill="none" extrusionOk="0">
                <a:moveTo>
                  <a:pt x="-1" y="20476"/>
                </a:moveTo>
                <a:cubicBezTo>
                  <a:pt x="-1" y="11196"/>
                  <a:pt x="5928" y="2953"/>
                  <a:pt x="14725" y="-1"/>
                </a:cubicBezTo>
              </a:path>
              <a:path w="21600" h="20477" stroke="0" extrusionOk="0">
                <a:moveTo>
                  <a:pt x="-1" y="20476"/>
                </a:moveTo>
                <a:cubicBezTo>
                  <a:pt x="-1" y="11196"/>
                  <a:pt x="5928" y="2953"/>
                  <a:pt x="14725" y="-1"/>
                </a:cubicBezTo>
                <a:lnTo>
                  <a:pt x="21600" y="20477"/>
                </a:lnTo>
                <a:lnTo>
                  <a:pt x="-1" y="20476"/>
                </a:lnTo>
                <a:close/>
              </a:path>
            </a:pathLst>
          </a:custGeom>
          <a:noFill/>
          <a:ln w="25400" cap="rnd">
            <a:solidFill>
              <a:srgbClr val="FF7D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9" name="Arc 8"/>
          <p:cNvSpPr>
            <a:spLocks/>
          </p:cNvSpPr>
          <p:nvPr/>
        </p:nvSpPr>
        <p:spPr bwMode="auto">
          <a:xfrm rot="10500000">
            <a:off x="1981200" y="1889125"/>
            <a:ext cx="4038600" cy="2455863"/>
          </a:xfrm>
          <a:custGeom>
            <a:avLst/>
            <a:gdLst>
              <a:gd name="T0" fmla="*/ 240025777 w 21600"/>
              <a:gd name="T1" fmla="*/ 0 h 20480"/>
              <a:gd name="T2" fmla="*/ 755106017 w 21600"/>
              <a:gd name="T3" fmla="*/ 294495267 h 20480"/>
              <a:gd name="T4" fmla="*/ 0 w 21600"/>
              <a:gd name="T5" fmla="*/ 294495267 h 20480"/>
              <a:gd name="T6" fmla="*/ 0 60000 65536"/>
              <a:gd name="T7" fmla="*/ 0 60000 65536"/>
              <a:gd name="T8" fmla="*/ 0 60000 65536"/>
              <a:gd name="T9" fmla="*/ 0 w 21600"/>
              <a:gd name="T10" fmla="*/ 0 h 20480"/>
              <a:gd name="T11" fmla="*/ 21600 w 21600"/>
              <a:gd name="T12" fmla="*/ 20480 h 204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480" fill="none" extrusionOk="0">
                <a:moveTo>
                  <a:pt x="6865" y="0"/>
                </a:moveTo>
                <a:cubicBezTo>
                  <a:pt x="15667" y="2951"/>
                  <a:pt x="21600" y="11196"/>
                  <a:pt x="21600" y="20480"/>
                </a:cubicBezTo>
              </a:path>
              <a:path w="21600" h="20480" stroke="0" extrusionOk="0">
                <a:moveTo>
                  <a:pt x="6865" y="0"/>
                </a:moveTo>
                <a:cubicBezTo>
                  <a:pt x="15667" y="2951"/>
                  <a:pt x="21600" y="11196"/>
                  <a:pt x="21600" y="20480"/>
                </a:cubicBezTo>
                <a:lnTo>
                  <a:pt x="0" y="20480"/>
                </a:lnTo>
                <a:lnTo>
                  <a:pt x="6865" y="0"/>
                </a:lnTo>
                <a:close/>
              </a:path>
            </a:pathLst>
          </a:custGeom>
          <a:noFill/>
          <a:ln w="25400" cap="rnd">
            <a:solidFill>
              <a:srgbClr val="00FF6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4889500" y="1981200"/>
            <a:ext cx="830356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7DFF"/>
                </a:solidFill>
                <a:effectLst/>
                <a:uLnTx/>
                <a:uFillTx/>
                <a:latin typeface="Arial" pitchFamily="34" charset="0"/>
              </a:rPr>
              <a:t>q=S(p)</a:t>
            </a: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4856460" y="4103688"/>
            <a:ext cx="84157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FF66"/>
                </a:solidFill>
                <a:effectLst/>
                <a:uLnTx/>
                <a:uFillTx/>
                <a:latin typeface="Arial" pitchFamily="34" charset="0"/>
              </a:rPr>
              <a:t>q=D(p)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5164415" y="4738688"/>
            <a:ext cx="111088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D(p), S(p)</a:t>
            </a:r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1113942" y="1613372"/>
            <a:ext cx="3109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</a:t>
            </a:r>
          </a:p>
        </p:txBody>
      </p: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1033792" y="3628760"/>
            <a:ext cx="39113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p*</a:t>
            </a:r>
          </a:p>
        </p:txBody>
      </p:sp>
      <p:sp>
        <p:nvSpPr>
          <p:cNvPr id="16" name="Line 14"/>
          <p:cNvSpPr>
            <a:spLocks noChangeShapeType="1"/>
          </p:cNvSpPr>
          <p:nvPr/>
        </p:nvSpPr>
        <p:spPr bwMode="auto">
          <a:xfrm flipH="1">
            <a:off x="1439863" y="3862388"/>
            <a:ext cx="184785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1471613" y="1309688"/>
            <a:ext cx="1492396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FF66"/>
                </a:solidFill>
                <a:effectLst/>
                <a:uLnTx/>
                <a:uFillTx/>
              </a:rPr>
              <a:t>MARKT-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FF66"/>
                </a:solidFill>
              </a:rPr>
              <a:t>NACHFRAGE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FF66"/>
              </a:solidFill>
              <a:effectLst/>
              <a:uLnTx/>
              <a:uFillTx/>
            </a:endParaRPr>
          </a:p>
        </p:txBody>
      </p:sp>
      <p:sp>
        <p:nvSpPr>
          <p:cNvPr id="20" name="Rectangle 11"/>
          <p:cNvSpPr>
            <a:spLocks noChangeArrowheads="1"/>
          </p:cNvSpPr>
          <p:nvPr/>
        </p:nvSpPr>
        <p:spPr bwMode="auto">
          <a:xfrm>
            <a:off x="4022725" y="1328905"/>
            <a:ext cx="1210268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FF7DFF"/>
                </a:solidFill>
              </a:rPr>
              <a:t>MARKT-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7DFF"/>
                </a:solidFill>
                <a:effectLst/>
                <a:uLnTx/>
                <a:uFillTx/>
              </a:rPr>
              <a:t>ANGEBOT</a:t>
            </a:r>
          </a:p>
        </p:txBody>
      </p:sp>
      <p:sp>
        <p:nvSpPr>
          <p:cNvPr id="22" name="Line 14"/>
          <p:cNvSpPr>
            <a:spLocks noChangeShapeType="1"/>
          </p:cNvSpPr>
          <p:nvPr/>
        </p:nvSpPr>
        <p:spPr bwMode="auto">
          <a:xfrm flipH="1">
            <a:off x="1439863" y="4119563"/>
            <a:ext cx="2670175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3" name="Oval 20"/>
          <p:cNvSpPr>
            <a:spLocks noChangeArrowheads="1"/>
          </p:cNvSpPr>
          <p:nvPr/>
        </p:nvSpPr>
        <p:spPr bwMode="auto">
          <a:xfrm>
            <a:off x="2497138" y="4037013"/>
            <a:ext cx="187325" cy="187325"/>
          </a:xfrm>
          <a:prstGeom prst="ellipse">
            <a:avLst/>
          </a:prstGeom>
          <a:solidFill>
            <a:srgbClr val="FA7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4" name="Oval 15"/>
          <p:cNvSpPr>
            <a:spLocks noChangeArrowheads="1"/>
          </p:cNvSpPr>
          <p:nvPr/>
        </p:nvSpPr>
        <p:spPr bwMode="auto">
          <a:xfrm>
            <a:off x="4022725" y="4022725"/>
            <a:ext cx="187325" cy="187325"/>
          </a:xfrm>
          <a:prstGeom prst="ellipse">
            <a:avLst/>
          </a:prstGeom>
          <a:solidFill>
            <a:srgbClr val="FA7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5" name="Line 19"/>
          <p:cNvSpPr>
            <a:spLocks noChangeShapeType="1"/>
          </p:cNvSpPr>
          <p:nvPr/>
        </p:nvSpPr>
        <p:spPr bwMode="auto">
          <a:xfrm>
            <a:off x="2584450" y="4135438"/>
            <a:ext cx="0" cy="519112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6" name="Line 13"/>
          <p:cNvSpPr>
            <a:spLocks noChangeShapeType="1"/>
          </p:cNvSpPr>
          <p:nvPr/>
        </p:nvSpPr>
        <p:spPr bwMode="auto">
          <a:xfrm>
            <a:off x="4114800" y="4135438"/>
            <a:ext cx="0" cy="519112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7" name="Rectangle 22"/>
          <p:cNvSpPr>
            <a:spLocks noChangeArrowheads="1"/>
          </p:cNvSpPr>
          <p:nvPr/>
        </p:nvSpPr>
        <p:spPr bwMode="auto">
          <a:xfrm>
            <a:off x="1009747" y="3946789"/>
            <a:ext cx="415178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”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8" name="Rectangle 23"/>
          <p:cNvSpPr>
            <a:spLocks noChangeArrowheads="1"/>
          </p:cNvSpPr>
          <p:nvPr/>
        </p:nvSpPr>
        <p:spPr bwMode="auto">
          <a:xfrm>
            <a:off x="2093597" y="4738688"/>
            <a:ext cx="689291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S(p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”</a:t>
            </a:r>
            <a:r>
              <a:rPr kumimoji="0" lang="en-US" altLang="ja-JP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)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9" name="Rectangle 17"/>
          <p:cNvSpPr>
            <a:spLocks noChangeArrowheads="1"/>
          </p:cNvSpPr>
          <p:nvPr/>
        </p:nvSpPr>
        <p:spPr bwMode="auto">
          <a:xfrm>
            <a:off x="3707057" y="4738688"/>
            <a:ext cx="70051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D(p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”</a:t>
            </a:r>
            <a:r>
              <a:rPr kumimoji="0" lang="en-US" altLang="ja-JP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)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0" name="AutoShape 25"/>
          <p:cNvSpPr>
            <a:spLocks noChangeArrowheads="1"/>
          </p:cNvSpPr>
          <p:nvPr/>
        </p:nvSpPr>
        <p:spPr bwMode="auto">
          <a:xfrm>
            <a:off x="1728788" y="3832225"/>
            <a:ext cx="203200" cy="271463"/>
          </a:xfrm>
          <a:prstGeom prst="upArrow">
            <a:avLst>
              <a:gd name="adj1" fmla="val 50000"/>
              <a:gd name="adj2" fmla="val 66791"/>
            </a:avLst>
          </a:prstGeom>
          <a:solidFill>
            <a:srgbClr val="555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2" name="Rectangle 18"/>
          <p:cNvSpPr>
            <a:spLocks noChangeArrowheads="1"/>
          </p:cNvSpPr>
          <p:nvPr/>
        </p:nvSpPr>
        <p:spPr bwMode="auto">
          <a:xfrm>
            <a:off x="4229013" y="3255227"/>
            <a:ext cx="4736874" cy="83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D(p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”</a:t>
            </a:r>
            <a:r>
              <a:rPr kumimoji="0" lang="en-US" altLang="ja-JP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) &gt; S(p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”</a:t>
            </a:r>
            <a:r>
              <a:rPr kumimoji="0" lang="en-US" altLang="ja-JP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): ES BESTEHT EIN ÜBERSCHUSS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600" kern="0" dirty="0" smtClean="0">
                <a:solidFill>
                  <a:srgbClr val="000000"/>
                </a:solidFill>
              </a:rPr>
              <a:t>DER NACHGEFRAGTEN MENGE ÜBER DIE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ANGEBOTENE MENGE.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3" name="Rectangle 24"/>
          <p:cNvSpPr>
            <a:spLocks noChangeArrowheads="1"/>
          </p:cNvSpPr>
          <p:nvPr/>
        </p:nvSpPr>
        <p:spPr bwMode="auto">
          <a:xfrm>
            <a:off x="2028589" y="5436155"/>
            <a:ext cx="4708020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DER MARKTPREIS </a:t>
            </a:r>
            <a:r>
              <a:rPr lang="en-US" altLang="de-DE" sz="1600" kern="0" dirty="0" smtClean="0">
                <a:solidFill>
                  <a:srgbClr val="000000"/>
                </a:solidFill>
              </a:rPr>
              <a:t>WIRD GEGEN p* STEIGEN</a:t>
            </a:r>
            <a:r>
              <a:rPr lang="en-US" altLang="de-DE" sz="1600" kern="0" dirty="0">
                <a:solidFill>
                  <a:srgbClr val="000000"/>
                </a:solidFill>
              </a:rPr>
              <a:t>.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33224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063" y="746088"/>
            <a:ext cx="8695857" cy="497205"/>
          </a:xfrm>
        </p:spPr>
        <p:txBody>
          <a:bodyPr/>
          <a:lstStyle/>
          <a:p>
            <a:r>
              <a:rPr lang="de-DE" dirty="0" smtClean="0"/>
              <a:t>MARKTGLEICHGEWICHT MIT LINEAREN NACHFRAGE- UND ANGEBOTSFUNKTIONEN – ALGEBRAISCH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9017636"/>
              </p:ext>
            </p:extLst>
          </p:nvPr>
        </p:nvGraphicFramePr>
        <p:xfrm>
          <a:off x="3950133" y="2243327"/>
          <a:ext cx="1780107" cy="2745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167" name="Formel" r:id="rId3" imgW="2085908" imgH="371336" progId="Equation.3">
                  <p:embed/>
                </p:oleObj>
              </mc:Choice>
              <mc:Fallback>
                <p:oleObj name="Formel" r:id="rId3" imgW="2085908" imgH="371336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0133" y="2243327"/>
                        <a:ext cx="1780107" cy="2745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622299" y="2981700"/>
            <a:ext cx="594233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BEIM GLEICHGEWICHTSPREIS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 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p* GILT, D(p*) = S(p*), D.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 H.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graphicFrame>
        <p:nvGraphicFramePr>
          <p:cNvPr id="8" name="Objek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112433"/>
              </p:ext>
            </p:extLst>
          </p:nvPr>
        </p:nvGraphicFramePr>
        <p:xfrm>
          <a:off x="3319397" y="3438144"/>
          <a:ext cx="2410843" cy="4131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168" name="Formel" r:id="rId5" imgW="2638492" imgH="514350" progId="Equation.3">
                  <p:embed/>
                </p:oleObj>
              </mc:Choice>
              <mc:Fallback>
                <p:oleObj name="Formel" r:id="rId5" imgW="2638492" imgH="514350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9397" y="3438144"/>
                        <a:ext cx="2410843" cy="41313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693738" y="3851275"/>
            <a:ext cx="1697581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DAS FÜHRT ZU</a:t>
            </a:r>
          </a:p>
        </p:txBody>
      </p:sp>
      <p:graphicFrame>
        <p:nvGraphicFramePr>
          <p:cNvPr id="10" name="Objek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6327997"/>
              </p:ext>
            </p:extLst>
          </p:nvPr>
        </p:nvGraphicFramePr>
        <p:xfrm>
          <a:off x="3654426" y="4190471"/>
          <a:ext cx="1246758" cy="5815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169" name="Formel" r:id="rId7" imgW="1543005" imgH="809698" progId="Equation.3">
                  <p:embed/>
                </p:oleObj>
              </mc:Choice>
              <mc:Fallback>
                <p:oleObj name="Formel" r:id="rId7" imgW="1543005" imgH="809698" progId="Equation.3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4426" y="4190471"/>
                        <a:ext cx="1246758" cy="5815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k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7760120"/>
              </p:ext>
            </p:extLst>
          </p:nvPr>
        </p:nvGraphicFramePr>
        <p:xfrm>
          <a:off x="3950133" y="1560576"/>
          <a:ext cx="1792299" cy="2947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170" name="Formel" r:id="rId9" imgW="2085908" imgH="371336" progId="Equation.3">
                  <p:embed/>
                </p:oleObj>
              </mc:Choice>
              <mc:Fallback>
                <p:oleObj name="Formel" r:id="rId9" imgW="2085908" imgH="371336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0133" y="1560576"/>
                        <a:ext cx="1792299" cy="2947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859315" y="4766513"/>
            <a:ext cx="62837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UND</a:t>
            </a:r>
          </a:p>
        </p:txBody>
      </p:sp>
      <p:graphicFrame>
        <p:nvGraphicFramePr>
          <p:cNvPr id="13" name="Objek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0425653"/>
              </p:ext>
            </p:extLst>
          </p:nvPr>
        </p:nvGraphicFramePr>
        <p:xfrm>
          <a:off x="2782957" y="5137150"/>
          <a:ext cx="4106793" cy="5347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171" name="Formel" r:id="rId11" imgW="4591005" imgH="809698" progId="Equation.3">
                  <p:embed/>
                </p:oleObj>
              </mc:Choice>
              <mc:Fallback>
                <p:oleObj name="Formel" r:id="rId11" imgW="4591005" imgH="809698" progId="Equation.3">
                  <p:embed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2957" y="5137150"/>
                        <a:ext cx="4106793" cy="5347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5640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4953" y="545671"/>
            <a:ext cx="8695857" cy="497205"/>
          </a:xfrm>
        </p:spPr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MARKTGLEICHGEWICHT MIT LINEAREN NACHFRAGE- UND ANGEBOTSFUNKTIONEN – </a:t>
            </a:r>
            <a:r>
              <a:rPr lang="de-DE" dirty="0" smtClean="0">
                <a:solidFill>
                  <a:srgbClr val="000000"/>
                </a:solidFill>
              </a:rPr>
              <a:t>GRAFISCH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1027"/>
          <p:cNvSpPr>
            <a:spLocks noChangeShapeType="1"/>
          </p:cNvSpPr>
          <p:nvPr/>
        </p:nvSpPr>
        <p:spPr bwMode="auto">
          <a:xfrm>
            <a:off x="1447800" y="1600200"/>
            <a:ext cx="0" cy="30480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" name="Line 1028"/>
          <p:cNvSpPr>
            <a:spLocks noChangeShapeType="1"/>
          </p:cNvSpPr>
          <p:nvPr/>
        </p:nvSpPr>
        <p:spPr bwMode="auto">
          <a:xfrm>
            <a:off x="1447800" y="4648200"/>
            <a:ext cx="40386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" name="Line 1038"/>
          <p:cNvSpPr>
            <a:spLocks noChangeShapeType="1"/>
          </p:cNvSpPr>
          <p:nvPr/>
        </p:nvSpPr>
        <p:spPr bwMode="auto">
          <a:xfrm>
            <a:off x="1439863" y="2116138"/>
            <a:ext cx="3506787" cy="2540000"/>
          </a:xfrm>
          <a:prstGeom prst="line">
            <a:avLst/>
          </a:prstGeom>
          <a:noFill/>
          <a:ln w="25400">
            <a:solidFill>
              <a:srgbClr val="00FF6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9" name="Line 1037"/>
          <p:cNvSpPr>
            <a:spLocks noChangeShapeType="1"/>
          </p:cNvSpPr>
          <p:nvPr/>
        </p:nvSpPr>
        <p:spPr bwMode="auto">
          <a:xfrm flipV="1">
            <a:off x="1439863" y="2549525"/>
            <a:ext cx="3492500" cy="1673225"/>
          </a:xfrm>
          <a:prstGeom prst="line">
            <a:avLst/>
          </a:prstGeom>
          <a:noFill/>
          <a:ln w="25400">
            <a:solidFill>
              <a:srgbClr val="FF7D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" name="Line 1029"/>
          <p:cNvSpPr>
            <a:spLocks noChangeShapeType="1"/>
          </p:cNvSpPr>
          <p:nvPr/>
        </p:nvSpPr>
        <p:spPr bwMode="auto">
          <a:xfrm>
            <a:off x="3203575" y="3405188"/>
            <a:ext cx="0" cy="125095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1" name="Line 1030"/>
          <p:cNvSpPr>
            <a:spLocks noChangeShapeType="1"/>
          </p:cNvSpPr>
          <p:nvPr/>
        </p:nvSpPr>
        <p:spPr bwMode="auto">
          <a:xfrm flipH="1">
            <a:off x="1439863" y="3390900"/>
            <a:ext cx="174625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2" name="Oval 1043"/>
          <p:cNvSpPr>
            <a:spLocks noChangeArrowheads="1"/>
          </p:cNvSpPr>
          <p:nvPr/>
        </p:nvSpPr>
        <p:spPr bwMode="auto">
          <a:xfrm>
            <a:off x="3113088" y="4568825"/>
            <a:ext cx="187325" cy="187325"/>
          </a:xfrm>
          <a:prstGeom prst="ellipse">
            <a:avLst/>
          </a:prstGeom>
          <a:solidFill>
            <a:srgbClr val="FA7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3" name="Oval 1039"/>
          <p:cNvSpPr>
            <a:spLocks noChangeArrowheads="1"/>
          </p:cNvSpPr>
          <p:nvPr/>
        </p:nvSpPr>
        <p:spPr bwMode="auto">
          <a:xfrm>
            <a:off x="3098800" y="3286125"/>
            <a:ext cx="187325" cy="187325"/>
          </a:xfrm>
          <a:prstGeom prst="ellipse">
            <a:avLst/>
          </a:prstGeom>
          <a:solidFill>
            <a:srgbClr val="FA7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4" name="Oval 1042"/>
          <p:cNvSpPr>
            <a:spLocks noChangeArrowheads="1"/>
          </p:cNvSpPr>
          <p:nvPr/>
        </p:nvSpPr>
        <p:spPr bwMode="auto">
          <a:xfrm>
            <a:off x="1352550" y="3286125"/>
            <a:ext cx="187325" cy="187325"/>
          </a:xfrm>
          <a:prstGeom prst="ellipse">
            <a:avLst/>
          </a:prstGeom>
          <a:solidFill>
            <a:srgbClr val="FA7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graphicFrame>
        <p:nvGraphicFramePr>
          <p:cNvPr id="16" name="Inhaltsplatzhalter 1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4147230"/>
              </p:ext>
            </p:extLst>
          </p:nvPr>
        </p:nvGraphicFramePr>
        <p:xfrm>
          <a:off x="2693097" y="4885152"/>
          <a:ext cx="1295808" cy="4024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013" name="Equation" r:id="rId3" imgW="2190616" imgH="924038" progId="Equation.3">
                  <p:embed/>
                </p:oleObj>
              </mc:Choice>
              <mc:Fallback>
                <p:oleObj name="Equation" r:id="rId3" imgW="2190616" imgH="924038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3097" y="4885152"/>
                        <a:ext cx="1295808" cy="4024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032"/>
          <p:cNvSpPr>
            <a:spLocks noChangeArrowheads="1"/>
          </p:cNvSpPr>
          <p:nvPr/>
        </p:nvSpPr>
        <p:spPr bwMode="auto">
          <a:xfrm>
            <a:off x="5092657" y="4738688"/>
            <a:ext cx="111088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D(p), S(p)</a:t>
            </a:r>
          </a:p>
        </p:txBody>
      </p:sp>
      <p:graphicFrame>
        <p:nvGraphicFramePr>
          <p:cNvPr id="18" name="Objek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1352094"/>
              </p:ext>
            </p:extLst>
          </p:nvPr>
        </p:nvGraphicFramePr>
        <p:xfrm>
          <a:off x="781878" y="3139542"/>
          <a:ext cx="570672" cy="7698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014" name="Formel" r:id="rId5" imgW="790687" imgH="1466704" progId="Equation.3">
                  <p:embed/>
                </p:oleObj>
              </mc:Choice>
              <mc:Fallback>
                <p:oleObj name="Formel" r:id="rId5" imgW="790687" imgH="1466704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1878" y="3139542"/>
                        <a:ext cx="570672" cy="76984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1036"/>
          <p:cNvSpPr>
            <a:spLocks noChangeArrowheads="1"/>
          </p:cNvSpPr>
          <p:nvPr/>
        </p:nvSpPr>
        <p:spPr bwMode="auto">
          <a:xfrm>
            <a:off x="4596773" y="2124053"/>
            <a:ext cx="1420261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7DFF"/>
                </a:solidFill>
                <a:effectLst/>
                <a:uLnTx/>
                <a:uFillTx/>
                <a:latin typeface="Arial" pitchFamily="34" charset="0"/>
              </a:rPr>
              <a:t>S(p) = c + </a:t>
            </a: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7DFF"/>
                </a:solidFill>
                <a:effectLst/>
                <a:uLnTx/>
                <a:uFillTx/>
                <a:latin typeface="Arial" pitchFamily="34" charset="0"/>
              </a:rPr>
              <a:t>dp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FF7D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1" name="Rectangle 1033"/>
          <p:cNvSpPr>
            <a:spLocks noChangeArrowheads="1"/>
          </p:cNvSpPr>
          <p:nvPr/>
        </p:nvSpPr>
        <p:spPr bwMode="auto">
          <a:xfrm>
            <a:off x="4532653" y="4025367"/>
            <a:ext cx="1425070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>
                <a:solidFill>
                  <a:srgbClr val="00FF66"/>
                </a:solidFill>
              </a:rPr>
              <a:t>D(p) = </a:t>
            </a:r>
            <a:r>
              <a:rPr lang="en-US" altLang="de-DE" sz="1600" dirty="0" smtClean="0">
                <a:solidFill>
                  <a:srgbClr val="00FF66"/>
                </a:solidFill>
              </a:rPr>
              <a:t>a – </a:t>
            </a:r>
            <a:r>
              <a:rPr lang="en-US" altLang="de-DE" sz="1600" dirty="0" err="1" smtClean="0">
                <a:solidFill>
                  <a:srgbClr val="00FF66"/>
                </a:solidFill>
              </a:rPr>
              <a:t>bp</a:t>
            </a:r>
            <a:endParaRPr lang="en-US" altLang="de-DE" sz="1600" dirty="0">
              <a:solidFill>
                <a:srgbClr val="00FF66"/>
              </a:solidFill>
            </a:endParaRPr>
          </a:p>
        </p:txBody>
      </p:sp>
      <p:sp>
        <p:nvSpPr>
          <p:cNvPr id="22" name="Rectangle 1031"/>
          <p:cNvSpPr>
            <a:spLocks noChangeArrowheads="1"/>
          </p:cNvSpPr>
          <p:nvPr/>
        </p:nvSpPr>
        <p:spPr bwMode="auto">
          <a:xfrm>
            <a:off x="1111609" y="1596374"/>
            <a:ext cx="3109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142373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9693" y="645879"/>
            <a:ext cx="8695857" cy="497205"/>
          </a:xfrm>
        </p:spPr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MARKTGLEICHGEWICHT MIT </a:t>
            </a:r>
            <a:r>
              <a:rPr lang="de-DE" dirty="0" smtClean="0">
                <a:solidFill>
                  <a:srgbClr val="000000"/>
                </a:solidFill>
              </a:rPr>
              <a:t>INVERSEN LINEAREN </a:t>
            </a:r>
            <a:r>
              <a:rPr lang="de-DE" dirty="0">
                <a:solidFill>
                  <a:srgbClr val="000000"/>
                </a:solidFill>
              </a:rPr>
              <a:t>NACHFRAGE- UND ANGEBOTSFUNKTIONEN – </a:t>
            </a:r>
            <a:r>
              <a:rPr lang="de-DE" dirty="0" smtClean="0">
                <a:solidFill>
                  <a:srgbClr val="000000"/>
                </a:solidFill>
              </a:rPr>
              <a:t>ALGEBRAISCH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9707112"/>
              </p:ext>
            </p:extLst>
          </p:nvPr>
        </p:nvGraphicFramePr>
        <p:xfrm>
          <a:off x="2372139" y="1450848"/>
          <a:ext cx="4906485" cy="497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49" name="Formel" r:id="rId3" imgW="6153016" imgH="809698" progId="Equation.3">
                  <p:embed/>
                </p:oleObj>
              </mc:Choice>
              <mc:Fallback>
                <p:oleObj name="Formel" r:id="rId3" imgW="6153016" imgH="809698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2139" y="1450848"/>
                        <a:ext cx="4906485" cy="4972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852873" y="2083149"/>
            <a:ext cx="7877768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IST DIE GLEICHUNG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 DER INVERSEN MARKTNACHFRAGEFUNKTION.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graphicFrame>
        <p:nvGraphicFramePr>
          <p:cNvPr id="8" name="Objek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6837083"/>
              </p:ext>
            </p:extLst>
          </p:nvPr>
        </p:nvGraphicFramePr>
        <p:xfrm>
          <a:off x="2353895" y="2422345"/>
          <a:ext cx="4843801" cy="52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50" name="Formel" r:id="rId5" imgW="6410482" imgH="809698" progId="Equation.3">
                  <p:embed/>
                </p:oleObj>
              </mc:Choice>
              <mc:Fallback>
                <p:oleObj name="Formel" r:id="rId5" imgW="6410482" imgH="809698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3895" y="2422345"/>
                        <a:ext cx="4843801" cy="522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852873" y="3058548"/>
            <a:ext cx="7674758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IST DIE GLEICHUNG DER INVERSEN MARKTANGEBOTSFUNKTION.</a:t>
            </a:r>
            <a:endParaRPr lang="en-US" altLang="de-DE" sz="1600" dirty="0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852873" y="3571071"/>
            <a:ext cx="601651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BEI DER GLEICHGEWICHTSMENGE q* GILT, </a:t>
            </a:r>
            <a:r>
              <a:rPr lang="en-US" altLang="de-DE" sz="1600" dirty="0"/>
              <a:t>D</a:t>
            </a:r>
            <a:r>
              <a:rPr lang="en-US" altLang="de-DE" sz="1600" baseline="30000" dirty="0"/>
              <a:t>-1</a:t>
            </a:r>
            <a:r>
              <a:rPr lang="en-US" altLang="de-DE" sz="1600" dirty="0"/>
              <a:t>(p*) = S</a:t>
            </a:r>
            <a:r>
              <a:rPr lang="en-US" altLang="de-DE" sz="1600" baseline="30000" dirty="0"/>
              <a:t>-1</a:t>
            </a:r>
            <a:r>
              <a:rPr lang="en-US" altLang="de-DE" sz="1600" dirty="0"/>
              <a:t>(p</a:t>
            </a:r>
            <a:r>
              <a:rPr lang="en-US" altLang="de-DE" sz="1600" dirty="0" smtClean="0"/>
              <a:t>*)</a:t>
            </a:r>
            <a:endParaRPr lang="en-US" altLang="de-DE" sz="1600" dirty="0"/>
          </a:p>
        </p:txBody>
      </p:sp>
      <p:pic>
        <p:nvPicPr>
          <p:cNvPr id="8192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9174" y="3988406"/>
            <a:ext cx="1633244" cy="681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1015711" y="4670108"/>
            <a:ext cx="2247410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MIT DEN LÖSUNGEN</a:t>
            </a:r>
            <a:endParaRPr lang="en-US" altLang="de-DE" sz="1600" dirty="0"/>
          </a:p>
        </p:txBody>
      </p:sp>
      <p:graphicFrame>
        <p:nvGraphicFramePr>
          <p:cNvPr id="12" name="Objek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7703660"/>
              </p:ext>
            </p:extLst>
          </p:nvPr>
        </p:nvGraphicFramePr>
        <p:xfrm>
          <a:off x="3861133" y="4855095"/>
          <a:ext cx="1273748" cy="5911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51" name="Formel" r:id="rId8" imgW="1933508" imgH="809698" progId="Equation.2">
                  <p:embed/>
                </p:oleObj>
              </mc:Choice>
              <mc:Fallback>
                <p:oleObj name="Formel" r:id="rId8" imgW="1933508" imgH="809698" progId="Equation.2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1133" y="4855095"/>
                        <a:ext cx="1273748" cy="5911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1015711" y="5276652"/>
            <a:ext cx="62837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/>
              <a:t>U</a:t>
            </a:r>
            <a:r>
              <a:rPr lang="en-US" altLang="de-DE" sz="1600" dirty="0" smtClean="0"/>
              <a:t>ND</a:t>
            </a:r>
            <a:endParaRPr lang="en-US" altLang="de-DE" sz="1600" dirty="0"/>
          </a:p>
        </p:txBody>
      </p:sp>
      <p:graphicFrame>
        <p:nvGraphicFramePr>
          <p:cNvPr id="14" name="Objek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5870879"/>
              </p:ext>
            </p:extLst>
          </p:nvPr>
        </p:nvGraphicFramePr>
        <p:xfrm>
          <a:off x="3122406" y="5588950"/>
          <a:ext cx="3306780" cy="5203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52" name="Formel" r:id="rId10" imgW="4905487" imgH="809698" progId="Equation.3">
                  <p:embed/>
                </p:oleObj>
              </mc:Choice>
              <mc:Fallback>
                <p:oleObj name="Formel" r:id="rId10" imgW="4905487" imgH="809698" progId="Equation.3">
                  <p:embed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2406" y="5588950"/>
                        <a:ext cx="3306780" cy="5203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2602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9589" y="570723"/>
            <a:ext cx="8695857" cy="497205"/>
          </a:xfrm>
        </p:spPr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MARKTGLEICHGEWICHT MIT </a:t>
            </a:r>
            <a:r>
              <a:rPr lang="de-DE" dirty="0" smtClean="0">
                <a:solidFill>
                  <a:srgbClr val="000000"/>
                </a:solidFill>
              </a:rPr>
              <a:t>INVERSEN LINEAREN </a:t>
            </a:r>
            <a:r>
              <a:rPr lang="de-DE" dirty="0">
                <a:solidFill>
                  <a:srgbClr val="000000"/>
                </a:solidFill>
              </a:rPr>
              <a:t>NACHFRAGE- UND ANGEBOTSFUNKTIONEN – GRAFISCH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447800" y="1600200"/>
            <a:ext cx="0" cy="30480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447800" y="4648200"/>
            <a:ext cx="40386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" name="Line 14"/>
          <p:cNvSpPr>
            <a:spLocks noChangeShapeType="1"/>
          </p:cNvSpPr>
          <p:nvPr/>
        </p:nvSpPr>
        <p:spPr bwMode="auto">
          <a:xfrm>
            <a:off x="1439863" y="2116138"/>
            <a:ext cx="3506787" cy="2540000"/>
          </a:xfrm>
          <a:prstGeom prst="line">
            <a:avLst/>
          </a:prstGeom>
          <a:noFill/>
          <a:ln w="25400">
            <a:solidFill>
              <a:srgbClr val="00FF6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9" name="Line 13"/>
          <p:cNvSpPr>
            <a:spLocks noChangeShapeType="1"/>
          </p:cNvSpPr>
          <p:nvPr/>
        </p:nvSpPr>
        <p:spPr bwMode="auto">
          <a:xfrm flipV="1">
            <a:off x="1439863" y="2549525"/>
            <a:ext cx="3492500" cy="1673225"/>
          </a:xfrm>
          <a:prstGeom prst="line">
            <a:avLst/>
          </a:prstGeom>
          <a:noFill/>
          <a:ln w="25400">
            <a:solidFill>
              <a:srgbClr val="FF7D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" name="Oval 15"/>
          <p:cNvSpPr>
            <a:spLocks noChangeArrowheads="1"/>
          </p:cNvSpPr>
          <p:nvPr/>
        </p:nvSpPr>
        <p:spPr bwMode="auto">
          <a:xfrm>
            <a:off x="3098800" y="3286125"/>
            <a:ext cx="187325" cy="187325"/>
          </a:xfrm>
          <a:prstGeom prst="ellipse">
            <a:avLst/>
          </a:prstGeom>
          <a:solidFill>
            <a:srgbClr val="FA7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1" name="Oval 18"/>
          <p:cNvSpPr>
            <a:spLocks noChangeArrowheads="1"/>
          </p:cNvSpPr>
          <p:nvPr/>
        </p:nvSpPr>
        <p:spPr bwMode="auto">
          <a:xfrm>
            <a:off x="1352550" y="3286125"/>
            <a:ext cx="187325" cy="187325"/>
          </a:xfrm>
          <a:prstGeom prst="ellipse">
            <a:avLst/>
          </a:prstGeom>
          <a:solidFill>
            <a:srgbClr val="FA7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2" name="Oval 19"/>
          <p:cNvSpPr>
            <a:spLocks noChangeArrowheads="1"/>
          </p:cNvSpPr>
          <p:nvPr/>
        </p:nvSpPr>
        <p:spPr bwMode="auto">
          <a:xfrm>
            <a:off x="3113088" y="4568825"/>
            <a:ext cx="187325" cy="187325"/>
          </a:xfrm>
          <a:prstGeom prst="ellipse">
            <a:avLst/>
          </a:prstGeom>
          <a:solidFill>
            <a:srgbClr val="FA7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3" name="Line 6"/>
          <p:cNvSpPr>
            <a:spLocks noChangeShapeType="1"/>
          </p:cNvSpPr>
          <p:nvPr/>
        </p:nvSpPr>
        <p:spPr bwMode="auto">
          <a:xfrm flipH="1">
            <a:off x="1439863" y="3390900"/>
            <a:ext cx="174625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4" name="Line 5"/>
          <p:cNvSpPr>
            <a:spLocks noChangeShapeType="1"/>
          </p:cNvSpPr>
          <p:nvPr/>
        </p:nvSpPr>
        <p:spPr bwMode="auto">
          <a:xfrm>
            <a:off x="3203575" y="3405188"/>
            <a:ext cx="0" cy="125095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4651505" y="2143278"/>
            <a:ext cx="1804981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7DFF"/>
                </a:solidFill>
                <a:effectLst/>
                <a:uLnTx/>
                <a:uFillTx/>
                <a:latin typeface="Arial" pitchFamily="34" charset="0"/>
              </a:rPr>
              <a:t>S</a:t>
            </a:r>
            <a:r>
              <a:rPr kumimoji="0" lang="en-US" altLang="de-DE" sz="16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FF7DFF"/>
                </a:solidFill>
                <a:effectLst/>
                <a:uLnTx/>
                <a:uFillTx/>
                <a:latin typeface="Arial" pitchFamily="34" charset="0"/>
              </a:rPr>
              <a:t>-1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7DFF"/>
                </a:solidFill>
                <a:effectLst/>
                <a:uLnTx/>
                <a:uFillTx/>
                <a:latin typeface="Arial" pitchFamily="34" charset="0"/>
              </a:rPr>
              <a:t>(q) = (-c + q)/d</a:t>
            </a: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4409988" y="3976688"/>
            <a:ext cx="1740861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FF66"/>
                </a:solidFill>
                <a:effectLst/>
                <a:uLnTx/>
                <a:uFillTx/>
                <a:latin typeface="Arial" pitchFamily="34" charset="0"/>
              </a:rPr>
              <a:t>D</a:t>
            </a:r>
            <a:r>
              <a:rPr kumimoji="0" lang="en-US" altLang="de-DE" sz="16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FF66"/>
                </a:solidFill>
                <a:effectLst/>
                <a:uLnTx/>
                <a:uFillTx/>
                <a:latin typeface="Arial" pitchFamily="34" charset="0"/>
              </a:rPr>
              <a:t>-1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FF66"/>
                </a:solidFill>
                <a:effectLst/>
                <a:uLnTx/>
                <a:uFillTx/>
                <a:latin typeface="Arial" pitchFamily="34" charset="0"/>
              </a:rPr>
              <a:t>(q) = (a – q)/b</a:t>
            </a: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5287881" y="4648200"/>
            <a:ext cx="3109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q</a:t>
            </a:r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598223" y="1469165"/>
            <a:ext cx="774251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D</a:t>
            </a:r>
            <a:r>
              <a:rPr kumimoji="0" lang="en-US" altLang="de-DE" sz="16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-1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(q),</a:t>
            </a:r>
            <a:b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</a:b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S</a:t>
            </a:r>
            <a:r>
              <a:rPr kumimoji="0" lang="en-US" altLang="de-DE" sz="16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-1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(q)</a:t>
            </a:r>
          </a:p>
        </p:txBody>
      </p:sp>
      <p:graphicFrame>
        <p:nvGraphicFramePr>
          <p:cNvPr id="20" name="Inhaltsplatzhalter 1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097510"/>
              </p:ext>
            </p:extLst>
          </p:nvPr>
        </p:nvGraphicFramePr>
        <p:xfrm>
          <a:off x="781878" y="2941982"/>
          <a:ext cx="570672" cy="8909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59" name="Formel" r:id="rId3" imgW="790687" imgH="1466704" progId="Equation.3">
                  <p:embed/>
                </p:oleObj>
              </mc:Choice>
              <mc:Fallback>
                <p:oleObj name="Formel" r:id="rId3" imgW="790687" imgH="1466704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1878" y="2941982"/>
                        <a:ext cx="570672" cy="8909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kt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0547268"/>
              </p:ext>
            </p:extLst>
          </p:nvPr>
        </p:nvGraphicFramePr>
        <p:xfrm>
          <a:off x="2663687" y="4738688"/>
          <a:ext cx="1357168" cy="4826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60" name="Equation" r:id="rId5" imgW="2190616" imgH="924038" progId="Equation.3">
                  <p:embed/>
                </p:oleObj>
              </mc:Choice>
              <mc:Fallback>
                <p:oleObj name="Equation" r:id="rId5" imgW="2190616" imgH="924038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3687" y="4738688"/>
                        <a:ext cx="1357168" cy="48266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1046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5_deGruyter_ppt_screen_template_Arial">
  <a:themeElements>
    <a:clrScheme name="deGruyter-2015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7AD47"/>
      </a:accent1>
      <a:accent2>
        <a:srgbClr val="3F4C6C"/>
      </a:accent2>
      <a:accent3>
        <a:srgbClr val="6C97AE"/>
      </a:accent3>
      <a:accent4>
        <a:srgbClr val="8B5261"/>
      </a:accent4>
      <a:accent5>
        <a:srgbClr val="BDBEBE"/>
      </a:accent5>
      <a:accent6>
        <a:srgbClr val="EB8667"/>
      </a:accent6>
      <a:hlink>
        <a:srgbClr val="595959"/>
      </a:hlink>
      <a:folHlink>
        <a:srgbClr val="3F3F3F"/>
      </a:folHlink>
    </a:clrScheme>
    <a:fontScheme name="DeGruyter_Pitch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Rauchglas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>
          <a:defRPr sz="12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DeGruyter_Arial" id="{5316AAEB-0FEC-47CB-B364-E3BD361AD818}" vid="{CA220D4E-E32A-42AD-9495-625EF72F7ED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1572</Words>
  <Application>Microsoft Office PowerPoint</Application>
  <PresentationFormat>A4-Papier (210x297 mm)</PresentationFormat>
  <Paragraphs>329</Paragraphs>
  <Slides>29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29</vt:i4>
      </vt:variant>
    </vt:vector>
  </HeadingPairs>
  <TitlesOfParts>
    <vt:vector size="38" baseType="lpstr">
      <vt:lpstr>Times New Roman</vt:lpstr>
      <vt:lpstr>Monotype Sorts</vt:lpstr>
      <vt:lpstr>Symbol</vt:lpstr>
      <vt:lpstr>Arial</vt:lpstr>
      <vt:lpstr>Wingdings 3</vt:lpstr>
      <vt:lpstr>ＭＳ Ｐゴシック</vt:lpstr>
      <vt:lpstr>2015_deGruyter_ppt_screen_template_Arial</vt:lpstr>
      <vt:lpstr>Formel</vt:lpstr>
      <vt:lpstr>Equation</vt:lpstr>
      <vt:lpstr>16. Kapitel</vt:lpstr>
      <vt:lpstr>Begriff des gleichgewichts</vt:lpstr>
      <vt:lpstr>Marktgleichgewicht - grafisch</vt:lpstr>
      <vt:lpstr>MarktUNgleichgewicht – ÜBERSCHUSSANGEBOT </vt:lpstr>
      <vt:lpstr>MarktUNgleichgewicht – ÜBERSCHUSSNACHFRAGE </vt:lpstr>
      <vt:lpstr>MARKTGLEICHGEWICHT MIT LINEAREN NACHFRAGE- UND ANGEBOTSFUNKTIONEN – ALGEBRAISCH </vt:lpstr>
      <vt:lpstr>MARKTGLEICHGEWICHT MIT LINEAREN NACHFRAGE- UND ANGEBOTSFUNKTIONEN – GRAFISCH </vt:lpstr>
      <vt:lpstr>MARKTGLEICHGEWICHT MIT INVERSEN LINEAREN NACHFRAGE- UND ANGEBOTSFUNKTIONEN – ALGEBRAISCH </vt:lpstr>
      <vt:lpstr>MARKTGLEICHGEWICHT MIT INVERSEN LINEAREN NACHFRAGE- UND ANGEBOTSFUNKTIONEN – GRAFISCH </vt:lpstr>
      <vt:lpstr>MARKTGLEICHGEWICHT – ZWEI SONDERFÄLLE</vt:lpstr>
      <vt:lpstr>MARKTGLEICHGEWICHT BEI KONSTANTER ANGEBOTSMENGE</vt:lpstr>
      <vt:lpstr>MARKTGLEICHGEWICHT – komparative statik </vt:lpstr>
      <vt:lpstr>MENGENSTEUERN (1)</vt:lpstr>
      <vt:lpstr>Mengensteuern (2)</vt:lpstr>
      <vt:lpstr>Mengensteuer und marktgleichgewicht (1)</vt:lpstr>
      <vt:lpstr>Mengensteuer und marktgleichgewicht (2)</vt:lpstr>
      <vt:lpstr>Mengensteuer, marktgleichgewicht und steuerlast</vt:lpstr>
      <vt:lpstr>Mengensteuer und marktgleichgewicht – algebraisch (1)</vt:lpstr>
      <vt:lpstr>Mengensteuer und marktgleichgewicht – algebraisch (2)</vt:lpstr>
      <vt:lpstr>Mengensteuer, marktgleichgewicht und steuerinzidenz</vt:lpstr>
      <vt:lpstr>Mengensteuer, steuerinzidenz und elastizitäten (1)</vt:lpstr>
      <vt:lpstr>Mengensteuer, steuerinzidenz und elastizitäten (2)</vt:lpstr>
      <vt:lpstr>Mengensteuer und STEUERINZIDENZ – GRAFISCH (1)</vt:lpstr>
      <vt:lpstr>Mengensteuer und STEUERINZIDENZ – GRAFISCH (2)</vt:lpstr>
      <vt:lpstr>VÖLLIG UNELASTISCHE NACHFRAGE UND STEUERINZIDENZ</vt:lpstr>
      <vt:lpstr>WOHLFAHRT: KONSUMENTEN- UND PRODUZENTENRENTE</vt:lpstr>
      <vt:lpstr>WOHLFAHRTSVERLUST DURCH BESTEUERUNG</vt:lpstr>
      <vt:lpstr>WOHLFAHRTSVERLUST DURCH BESTEUERUNG</vt:lpstr>
      <vt:lpstr>WOHLFAHRTSVERLUST UND VÖLLIG UNELASTISCHE NACHFRAGE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Arial</dc:subject>
  <dc:creator/>
  <cp:keywords>Pitchbook</cp:keywords>
  <cp:lastModifiedBy/>
  <cp:revision>1</cp:revision>
  <dcterms:created xsi:type="dcterms:W3CDTF">2015-03-16T08:37:03Z</dcterms:created>
  <dcterms:modified xsi:type="dcterms:W3CDTF">2016-08-17T08:44:00Z</dcterms:modified>
</cp:coreProperties>
</file>